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1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567" r:id="rId3"/>
    <p:sldId id="575" r:id="rId4"/>
    <p:sldId id="499" r:id="rId5"/>
    <p:sldId id="500" r:id="rId6"/>
    <p:sldId id="505" r:id="rId7"/>
    <p:sldId id="502" r:id="rId8"/>
    <p:sldId id="573" r:id="rId9"/>
    <p:sldId id="568" r:id="rId10"/>
    <p:sldId id="572" r:id="rId11"/>
    <p:sldId id="569" r:id="rId12"/>
    <p:sldId id="570" r:id="rId13"/>
    <p:sldId id="574" r:id="rId14"/>
    <p:sldId id="462" r:id="rId15"/>
    <p:sldId id="566" r:id="rId16"/>
    <p:sldId id="509" r:id="rId17"/>
    <p:sldId id="571" r:id="rId18"/>
    <p:sldId id="560" r:id="rId19"/>
    <p:sldId id="565" r:id="rId20"/>
    <p:sldId id="263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nn Murphey" initials="LM" lastIdx="15" clrIdx="0">
    <p:extLst>
      <p:ext uri="{19B8F6BF-5375-455C-9EA6-DF929625EA0E}">
        <p15:presenceInfo xmlns:p15="http://schemas.microsoft.com/office/powerpoint/2012/main" userId="S::murphey@knightfoundation.org::a0ebc28b-84f9-470e-8f47-13852af103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9CED1"/>
    <a:srgbClr val="FF3300"/>
    <a:srgbClr val="633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2EDDED-772E-E947-8ED1-A1394D7C5109}" v="4" dt="2023-08-16T23:32:01.5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4" autoAdjust="0"/>
    <p:restoredTop sz="94660"/>
  </p:normalViewPr>
  <p:slideViewPr>
    <p:cSldViewPr snapToGrid="0">
      <p:cViewPr varScale="1">
        <p:scale>
          <a:sx n="87" d="100"/>
          <a:sy n="87" d="100"/>
        </p:scale>
        <p:origin x="8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318715872228698E-2"/>
          <c:y val="0.10126580783181312"/>
          <c:w val="0.8755682338426819"/>
          <c:h val="0.857477751940411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9EF9-4281-B39A-290A8014837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9EF9-4281-B39A-290A8014837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9EF9-4281-B39A-290A8014837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7-9EF9-4281-B39A-290A8014837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EF9-4281-B39A-290A8014837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EF9-4281-B39A-290A801483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0.38</c:v>
                </c:pt>
                <c:pt idx="1">
                  <c:v>0.67</c:v>
                </c:pt>
                <c:pt idx="2">
                  <c:v>0.67</c:v>
                </c:pt>
                <c:pt idx="3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EF9-4281-B39A-290A80148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6"/>
        <c:axId val="73339648"/>
        <c:axId val="73341184"/>
      </c:barChart>
      <c:catAx>
        <c:axId val="73339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200" b="1"/>
            </a:pPr>
            <a:endParaRPr lang="en-US"/>
          </a:p>
        </c:txPr>
        <c:crossAx val="73341184"/>
        <c:crosses val="autoZero"/>
        <c:auto val="1"/>
        <c:lblAlgn val="ctr"/>
        <c:lblOffset val="0"/>
        <c:noMultiLvlLbl val="0"/>
      </c:catAx>
      <c:valAx>
        <c:axId val="73341184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7333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62265762787746E-2"/>
          <c:y val="7.0681967539683851E-2"/>
          <c:w val="0.54286159045118454"/>
          <c:h val="0.859158364354930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25-4198-8CDD-B39BC56F72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25-4198-8CDD-B39BC56F72E9}"/>
              </c:ext>
            </c:extLst>
          </c:dPt>
          <c:dLbls>
            <c:dLbl>
              <c:idx val="0"/>
              <c:layout>
                <c:manualLayout>
                  <c:x val="-0.25946196508235364"/>
                  <c:y val="-0.1522607746859266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9CE46D-2718-45C1-8494-3B66B63F51FB}" type="CATEGORYNAME">
                      <a:rPr lang="en-US"/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82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baseline="0" dirty="0"/>
                      <a:t>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D25-4198-8CDD-B39BC56F72E9}"/>
                </c:ext>
              </c:extLst>
            </c:dLbl>
            <c:dLbl>
              <c:idx val="1"/>
              <c:layout>
                <c:manualLayout>
                  <c:x val="9.2846919782500092E-2"/>
                  <c:y val="4.2257685582174166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25-4198-8CDD-B39BC56F72E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More HOPEFUL</c:v>
                </c:pt>
                <c:pt idx="1">
                  <c:v>More WORRIED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25-4198-8CDD-B39BC56F7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2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628205128205128E-2"/>
          <c:y val="3.1485375260118471E-2"/>
          <c:w val="0.96474358974358976"/>
          <c:h val="0.8630352087688010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 formatCode="0%">
                  <c:v>0.27</c:v>
                </c:pt>
                <c:pt idx="3" formatCode="0%">
                  <c:v>0.17</c:v>
                </c:pt>
                <c:pt idx="6" formatCode="0%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3-4406-BF9D-70A0ED43B0FF}"/>
            </c:ext>
          </c:extLst>
        </c:ser>
        <c:ser>
          <c:idx val="1"/>
          <c:order val="1"/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 formatCode="0%">
                  <c:v>0.49</c:v>
                </c:pt>
                <c:pt idx="3" formatCode="0%">
                  <c:v>0.46</c:v>
                </c:pt>
                <c:pt idx="6" formatCode="0%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03-4406-BF9D-70A0ED43B0FF}"/>
            </c:ext>
          </c:extLst>
        </c:ser>
        <c:ser>
          <c:idx val="2"/>
          <c:order val="2"/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Sheet1!$B$4:$I$4</c:f>
              <c:numCache>
                <c:formatCode>0%</c:formatCode>
                <c:ptCount val="8"/>
                <c:pt idx="1">
                  <c:v>7.0000000000000007E-2</c:v>
                </c:pt>
                <c:pt idx="4">
                  <c:v>0.12</c:v>
                </c:pt>
                <c:pt idx="7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03-4406-BF9D-70A0ED43B0FF}"/>
            </c:ext>
          </c:extLst>
        </c:ser>
        <c:ser>
          <c:idx val="3"/>
          <c:order val="3"/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Sheet1!$B$5:$I$5</c:f>
              <c:numCache>
                <c:formatCode>0%</c:formatCode>
                <c:ptCount val="8"/>
                <c:pt idx="1">
                  <c:v>0.16</c:v>
                </c:pt>
                <c:pt idx="4">
                  <c:v>0.24</c:v>
                </c:pt>
                <c:pt idx="7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03-4406-BF9D-70A0ED43B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100"/>
        <c:axId val="54703232"/>
        <c:axId val="54712960"/>
      </c:barChart>
      <c:catAx>
        <c:axId val="54703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12960"/>
        <c:crosses val="autoZero"/>
        <c:auto val="1"/>
        <c:lblAlgn val="ctr"/>
        <c:lblOffset val="0"/>
        <c:noMultiLvlLbl val="0"/>
      </c:catAx>
      <c:valAx>
        <c:axId val="5471296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5470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i="1" dirty="0">
                <a:solidFill>
                  <a:schemeClr val="tx1"/>
                </a:solidFill>
              </a:rPr>
              <a:t>Quality</a:t>
            </a:r>
            <a:r>
              <a:rPr lang="en-US" sz="2400" i="1" baseline="0" dirty="0">
                <a:solidFill>
                  <a:schemeClr val="tx1"/>
                </a:solidFill>
              </a:rPr>
              <a:t> of Life</a:t>
            </a:r>
            <a:endParaRPr lang="en-US" sz="2400" i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4160922819430182"/>
          <c:y val="0.163935648673753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6598482254935523E-2"/>
          <c:y val="9.1914800288987505E-2"/>
          <c:w val="0.92516784586709266"/>
          <c:h val="0.6862159836062675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F0-495F-B489-C652E07756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47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F0-495F-B489-C652E07756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Worse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22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F0-495F-B489-C652E07756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9741352"/>
        <c:axId val="449742008"/>
      </c:barChart>
      <c:catAx>
        <c:axId val="449741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742008"/>
        <c:crossesAt val="0"/>
        <c:auto val="1"/>
        <c:lblAlgn val="ctr"/>
        <c:lblOffset val="100"/>
        <c:noMultiLvlLbl val="0"/>
      </c:catAx>
      <c:valAx>
        <c:axId val="44974200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74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43111593815074"/>
          <c:y val="0.14515466078497616"/>
          <c:w val="0.71206926453127706"/>
          <c:h val="0.817807989792462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Gotten 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0.21</c:v>
                </c:pt>
                <c:pt idx="1">
                  <c:v>0.41</c:v>
                </c:pt>
                <c:pt idx="2">
                  <c:v>0.31</c:v>
                </c:pt>
                <c:pt idx="3">
                  <c:v>0.36</c:v>
                </c:pt>
                <c:pt idx="4">
                  <c:v>0.37</c:v>
                </c:pt>
                <c:pt idx="5">
                  <c:v>0.26</c:v>
                </c:pt>
                <c:pt idx="6">
                  <c:v>0.37</c:v>
                </c:pt>
                <c:pt idx="7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D5-4079-9ACC-F3F16B8C78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the same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0.51</c:v>
                </c:pt>
                <c:pt idx="1">
                  <c:v>0.39</c:v>
                </c:pt>
                <c:pt idx="2">
                  <c:v>0.48</c:v>
                </c:pt>
                <c:pt idx="3">
                  <c:v>0.52</c:v>
                </c:pt>
                <c:pt idx="4">
                  <c:v>0.4</c:v>
                </c:pt>
                <c:pt idx="5">
                  <c:v>0.56000000000000005</c:v>
                </c:pt>
                <c:pt idx="6">
                  <c:v>0.52</c:v>
                </c:pt>
                <c:pt idx="7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D5-4079-9ACC-F3F16B8C78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Gotten worse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0.28000000000000003</c:v>
                </c:pt>
                <c:pt idx="1">
                  <c:v>0.2</c:v>
                </c:pt>
                <c:pt idx="2">
                  <c:v>0.22</c:v>
                </c:pt>
                <c:pt idx="3">
                  <c:v>0.12</c:v>
                </c:pt>
                <c:pt idx="4">
                  <c:v>0.23</c:v>
                </c:pt>
                <c:pt idx="5">
                  <c:v>0.19</c:v>
                </c:pt>
                <c:pt idx="6">
                  <c:v>0.11</c:v>
                </c:pt>
                <c:pt idx="7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D5-4079-9ACC-F3F16B8C7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100"/>
        <c:axId val="71359872"/>
        <c:axId val="71246976"/>
      </c:barChart>
      <c:catAx>
        <c:axId val="71359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246976"/>
        <c:crosses val="autoZero"/>
        <c:auto val="1"/>
        <c:lblAlgn val="ctr"/>
        <c:lblOffset val="100"/>
        <c:noMultiLvlLbl val="0"/>
      </c:catAx>
      <c:valAx>
        <c:axId val="71246976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7135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43111593815074"/>
          <c:y val="0.14515466078497616"/>
          <c:w val="0.71206926453127706"/>
          <c:h val="0.613317005279586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Gotten 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Sheet1!$B$4:$B$9</c:f>
              <c:numCache>
                <c:formatCode>0%</c:formatCode>
                <c:ptCount val="6"/>
                <c:pt idx="0">
                  <c:v>0.1</c:v>
                </c:pt>
                <c:pt idx="1">
                  <c:v>0.33</c:v>
                </c:pt>
                <c:pt idx="2">
                  <c:v>0.18</c:v>
                </c:pt>
                <c:pt idx="3">
                  <c:v>0.13</c:v>
                </c:pt>
                <c:pt idx="4">
                  <c:v>0.15</c:v>
                </c:pt>
                <c:pt idx="5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D5-4079-9ACC-F3F16B8C78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the same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Sheet1!$C$4:$C$9</c:f>
              <c:numCache>
                <c:formatCode>0%</c:formatCode>
                <c:ptCount val="6"/>
                <c:pt idx="0">
                  <c:v>0.39</c:v>
                </c:pt>
                <c:pt idx="1">
                  <c:v>0.47</c:v>
                </c:pt>
                <c:pt idx="2">
                  <c:v>0.47</c:v>
                </c:pt>
                <c:pt idx="3">
                  <c:v>0.3</c:v>
                </c:pt>
                <c:pt idx="4">
                  <c:v>0.35</c:v>
                </c:pt>
                <c:pt idx="5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D5-4079-9ACC-F3F16B8C78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Gotten worse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Sheet1!$D$4:$D$9</c:f>
              <c:numCache>
                <c:formatCode>0%</c:formatCode>
                <c:ptCount val="6"/>
                <c:pt idx="0">
                  <c:v>0.51</c:v>
                </c:pt>
                <c:pt idx="1">
                  <c:v>0.19</c:v>
                </c:pt>
                <c:pt idx="2">
                  <c:v>0.35</c:v>
                </c:pt>
                <c:pt idx="3">
                  <c:v>0.56999999999999995</c:v>
                </c:pt>
                <c:pt idx="4">
                  <c:v>0.5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D5-4079-9ACC-F3F16B8C7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100"/>
        <c:axId val="71791744"/>
        <c:axId val="71793280"/>
      </c:barChart>
      <c:catAx>
        <c:axId val="71791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793280"/>
        <c:crosses val="autoZero"/>
        <c:auto val="1"/>
        <c:lblAlgn val="ctr"/>
        <c:lblOffset val="100"/>
        <c:noMultiLvlLbl val="0"/>
      </c:catAx>
      <c:valAx>
        <c:axId val="7179328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7179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130107422729862"/>
          <c:y val="4.9101730318125515E-2"/>
          <c:w val="0.6442270916120042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687-4116-90CF-A402FCF46B7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687-4116-90CF-A402FCF46B7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687-4116-90CF-A402FCF46B7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687-4116-90CF-A402FCF46B7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687-4116-90CF-A402FCF46B7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687-4116-90CF-A402FCF46B7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687-4116-90CF-A402FCF46B7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687-4116-90CF-A402FCF46B7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687-4116-90CF-A402FCF46B7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687-4116-90CF-A402FCF46B7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34F-4796-A7CC-0B428E51C0E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2687-4116-90CF-A402FCF46B76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2687-4116-90CF-A402FCF46B7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Sheet1!$A$4:$A$15</c:f>
              <c:strCache>
                <c:ptCount val="12"/>
                <c:pt idx="6">
                  <c:v>reducing hunger, food insecurity</c:v>
                </c:pt>
                <c:pt idx="7">
                  <c:v>Jobs and economic development</c:v>
                </c:pt>
                <c:pt idx="8">
                  <c:v>Poverty, economic security</c:v>
                </c:pt>
                <c:pt idx="9">
                  <c:v>Mental Health/Illness</c:v>
                </c:pt>
                <c:pt idx="10">
                  <c:v>Housing issues</c:v>
                </c:pt>
                <c:pt idx="11">
                  <c:v>Crime, violence, and public safety</c:v>
                </c:pt>
              </c:strCache>
            </c:strRef>
          </c:cat>
          <c:val>
            <c:numRef>
              <c:f>Sheet1!$B$4:$B$15</c:f>
              <c:numCache>
                <c:formatCode>General</c:formatCode>
                <c:ptCount val="12"/>
                <c:pt idx="6" formatCode="0%">
                  <c:v>0.17</c:v>
                </c:pt>
                <c:pt idx="7" formatCode="0%">
                  <c:v>0.19</c:v>
                </c:pt>
                <c:pt idx="8" formatCode="0%">
                  <c:v>0.25</c:v>
                </c:pt>
                <c:pt idx="9" formatCode="0%">
                  <c:v>0.26</c:v>
                </c:pt>
                <c:pt idx="10" formatCode="0%">
                  <c:v>0.28000000000000003</c:v>
                </c:pt>
                <c:pt idx="11" formatCode="0%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687-4116-90CF-A402FCF46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71407488"/>
        <c:axId val="71409024"/>
      </c:barChart>
      <c:catAx>
        <c:axId val="714074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09024"/>
        <c:crosses val="autoZero"/>
        <c:auto val="1"/>
        <c:lblAlgn val="ctr"/>
        <c:lblOffset val="0"/>
        <c:noMultiLvlLbl val="0"/>
      </c:catAx>
      <c:valAx>
        <c:axId val="71409024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7140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3880888025144446"/>
          <c:y val="4.2572597741951388E-3"/>
          <c:w val="0.65490958439484714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B6D-43E4-8C40-0B8F9E765E0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B6D-43E4-8C40-0B8F9E765E0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B6D-43E4-8C40-0B8F9E765E0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B6D-43E4-8C40-0B8F9E765E0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BB6D-43E4-8C40-0B8F9E765E0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BB6D-43E4-8C40-0B8F9E765E0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BB6D-43E4-8C40-0B8F9E765E0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BB6D-43E4-8C40-0B8F9E765E0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A5F-40C9-8FE5-BB8806C7F46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A5F-40C9-8FE5-BB8806C7F463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A5F-40C9-8FE5-BB8806C7F4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5"/>
                <c:pt idx="0">
                  <c:v>Increase access to mental health resources</c:v>
                </c:pt>
                <c:pt idx="1">
                  <c:v>Workforce training/financial education for unemployed and low-income citizens</c:v>
                </c:pt>
                <c:pt idx="2">
                  <c:v>Access to affordable healthcare </c:v>
                </c:pt>
                <c:pt idx="3">
                  <c:v>Access to healthy food </c:v>
                </c:pt>
                <c:pt idx="4">
                  <c:v>Increase access to youth programming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0.25</c:v>
                </c:pt>
                <c:pt idx="1">
                  <c:v>0.21</c:v>
                </c:pt>
                <c:pt idx="2">
                  <c:v>0.15</c:v>
                </c:pt>
                <c:pt idx="3">
                  <c:v>0.15</c:v>
                </c:pt>
                <c:pt idx="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6D-43E4-8C40-0B8F9E765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71633536"/>
        <c:axId val="71635328"/>
      </c:barChart>
      <c:catAx>
        <c:axId val="716335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000" b="0"/>
            </a:pPr>
            <a:endParaRPr lang="en-US"/>
          </a:p>
        </c:txPr>
        <c:crossAx val="71635328"/>
        <c:crosses val="autoZero"/>
        <c:auto val="1"/>
        <c:lblAlgn val="ctr"/>
        <c:lblOffset val="0"/>
        <c:noMultiLvlLbl val="0"/>
      </c:catAx>
      <c:valAx>
        <c:axId val="716353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1633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179153203763235E-2"/>
          <c:y val="9.5607947597142251E-2"/>
          <c:w val="0.90082084679623675"/>
          <c:h val="0.722044554376040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C41-428B-A2F7-7C4FF2E1C2B8}"/>
              </c:ext>
            </c:extLst>
          </c:dPt>
          <c:dLbls>
            <c:dLbl>
              <c:idx val="0"/>
              <c:layout>
                <c:manualLayout>
                  <c:x val="0"/>
                  <c:y val="4.1256440227775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41-428B-A2F7-7C4FF2E1C2B8}"/>
                </c:ext>
              </c:extLst>
            </c:dLbl>
            <c:dLbl>
              <c:idx val="3"/>
              <c:layout>
                <c:manualLayout>
                  <c:x val="0"/>
                  <c:y val="3.7505854752523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41-428B-A2F7-7C4FF2E1C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 formatCode="0%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41-428B-A2F7-7C4FF2E1C2B8}"/>
            </c:ext>
          </c:extLst>
        </c:ser>
        <c:ser>
          <c:idx val="1"/>
          <c:order val="1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C41-428B-A2F7-7C4FF2E1C2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 formatCode="0%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41-428B-A2F7-7C4FF2E1C2B8}"/>
            </c:ext>
          </c:extLst>
        </c:ser>
        <c:ser>
          <c:idx val="2"/>
          <c:order val="2"/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5.1538161476544237E-3"/>
                  <c:y val="-7.060978665293517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C41-428B-A2F7-7C4FF2E1C2B8}"/>
                </c:ext>
              </c:extLst>
            </c:dLbl>
            <c:dLbl>
              <c:idx val="4"/>
              <c:layout>
                <c:manualLayout>
                  <c:x val="-1.6025641025641025E-3"/>
                  <c:y val="-0.10126580783181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41-428B-A2F7-7C4FF2E1C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41-428B-A2F7-7C4FF2E1C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100"/>
        <c:axId val="73650176"/>
        <c:axId val="73651712"/>
      </c:barChart>
      <c:catAx>
        <c:axId val="73650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ts val="1300"/>
              </a:lnSpc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651712"/>
        <c:crosses val="autoZero"/>
        <c:auto val="1"/>
        <c:lblAlgn val="ctr"/>
        <c:lblOffset val="0"/>
        <c:noMultiLvlLbl val="0"/>
      </c:catAx>
      <c:valAx>
        <c:axId val="736517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365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EDUCATION</a:t>
            </a:r>
          </a:p>
        </c:rich>
      </c:tx>
      <c:layout>
        <c:manualLayout>
          <c:xMode val="edge"/>
          <c:yMode val="edge"/>
          <c:x val="0.44596867865883766"/>
          <c:y val="0.4775782710341200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1666666666666664E-2"/>
          <c:y val="0.3027604452283203"/>
          <c:w val="0.9127135826771654"/>
          <c:h val="0.5398623762965132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HS grad/less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0%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C4-47ED-A0A1-5738C1EA4C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Two-year college/voc ed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 formatCode="0%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C4-47ED-A0A1-5738C1EA4C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Four-year college grad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 formatCode="0%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C4-47ED-A0A1-5738C1EA4C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Post-grad educ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 formatCode="0%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C4-47ED-A0A1-5738C1EA4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962816"/>
        <c:axId val="52964352"/>
      </c:barChart>
      <c:catAx>
        <c:axId val="5296281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2964352"/>
        <c:crosses val="autoZero"/>
        <c:auto val="1"/>
        <c:lblAlgn val="ctr"/>
        <c:lblOffset val="100"/>
        <c:noMultiLvlLbl val="0"/>
      </c:catAx>
      <c:valAx>
        <c:axId val="5296435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52962816"/>
        <c:crosses val="autoZero"/>
        <c:crossBetween val="between"/>
      </c:valAx>
      <c:spPr>
        <a:noFill/>
      </c:spPr>
    </c:plotArea>
    <c:legend>
      <c:legendPos val="tr"/>
      <c:layout>
        <c:manualLayout>
          <c:xMode val="edge"/>
          <c:yMode val="edge"/>
          <c:x val="0"/>
          <c:y val="0.27703060376173044"/>
          <c:w val="0.9836009775304837"/>
          <c:h val="0.18554213939958797"/>
        </c:manualLayout>
      </c:layout>
      <c:overlay val="0"/>
      <c:txPr>
        <a:bodyPr/>
        <a:lstStyle/>
        <a:p>
          <a:pPr>
            <a:defRPr sz="9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89746760574727"/>
          <c:y val="0.13653816902923752"/>
          <c:w val="0.55641055356243152"/>
          <c:h val="0.8346159777873999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C01-4E82-B52D-AC8424445EC4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3-6C01-4E82-B52D-AC8424445EC4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5-6C01-4E82-B52D-AC8424445EC4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6C01-4E82-B52D-AC8424445EC4}"/>
              </c:ext>
            </c:extLst>
          </c:dPt>
          <c:dPt>
            <c:idx val="4"/>
            <c:bubble3D val="0"/>
            <c:spPr>
              <a:solidFill>
                <a:srgbClr val="1870C0"/>
              </a:solidFill>
              <a:ln>
                <a:solidFill>
                  <a:srgbClr val="18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6C01-4E82-B52D-AC8424445EC4}"/>
              </c:ext>
            </c:extLst>
          </c:dPt>
          <c:dLbls>
            <c:dLbl>
              <c:idx val="0"/>
              <c:layout>
                <c:manualLayout>
                  <c:x val="-4.3378223823506172E-3"/>
                  <c:y val="1.346153948073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01-4E82-B52D-AC8424445EC4}"/>
                </c:ext>
              </c:extLst>
            </c:dLbl>
            <c:dLbl>
              <c:idx val="1"/>
              <c:layout>
                <c:manualLayout>
                  <c:x val="-8.2278653213185718E-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01-4E82-B52D-AC8424445EC4}"/>
                </c:ext>
              </c:extLst>
            </c:dLbl>
            <c:dLbl>
              <c:idx val="2"/>
              <c:layout>
                <c:manualLayout>
                  <c:x val="2.7424032381730993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01-4E82-B52D-AC8424445EC4}"/>
                </c:ext>
              </c:extLst>
            </c:dLbl>
            <c:dLbl>
              <c:idx val="3"/>
              <c:layout>
                <c:manualLayout>
                  <c:x val="1.4206999323741587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01-4E82-B52D-AC8424445EC4}"/>
                </c:ext>
              </c:extLst>
            </c:dLbl>
            <c:dLbl>
              <c:idx val="4"/>
              <c:layout>
                <c:manualLayout>
                  <c:x val="-5.2848464028002274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01-4E82-B52D-AC8424445EC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18 to 34</c:v>
                </c:pt>
                <c:pt idx="1">
                  <c:v>35 to 49</c:v>
                </c:pt>
                <c:pt idx="2">
                  <c:v>50 to 64</c:v>
                </c:pt>
                <c:pt idx="3">
                  <c:v>65/older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0.21</c:v>
                </c:pt>
                <c:pt idx="1">
                  <c:v>0.33</c:v>
                </c:pt>
                <c:pt idx="2">
                  <c:v>0.28000000000000003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01-4E82-B52D-AC8424445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294-4596-866A-29144F4FB5DB}"/>
              </c:ext>
            </c:extLst>
          </c:dPt>
          <c:dPt>
            <c:idx val="1"/>
            <c:invertIfNegative val="0"/>
            <c:bubble3D val="0"/>
            <c:spPr>
              <a:solidFill>
                <a:srgbClr val="9DB9F1"/>
              </a:solidFill>
            </c:spPr>
            <c:extLst>
              <c:ext xmlns:c16="http://schemas.microsoft.com/office/drawing/2014/chart" uri="{C3380CC4-5D6E-409C-BE32-E72D297353CC}">
                <c16:uniqueId val="{00000003-E294-4596-866A-29144F4FB5D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E294-4596-866A-29144F4FB5D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7-E294-4596-866A-29144F4FB5DB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94-4596-866A-29144F4FB5DB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94-4596-866A-29144F4FB5DB}"/>
                </c:ext>
              </c:extLst>
            </c:dLbl>
            <c:dLbl>
              <c:idx val="2"/>
              <c:layout>
                <c:manualLayout>
                  <c:x val="-3.1915700936740021E-3"/>
                  <c:y val="2.0889145662726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94-4596-866A-29144F4FB5DB}"/>
                </c:ext>
              </c:extLst>
            </c:dLbl>
            <c:dLbl>
              <c:idx val="3"/>
              <c:layout>
                <c:manualLayout>
                  <c:x val="3.1913268280523155E-3"/>
                  <c:y val="1.5666448043390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94-4596-866A-29144F4FB5D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Blacks/African Americans</c:v>
                </c:pt>
                <c:pt idx="2">
                  <c:v>Multiracial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0.46</c:v>
                </c:pt>
                <c:pt idx="1">
                  <c:v>0.49</c:v>
                </c:pt>
                <c:pt idx="2">
                  <c:v>0.02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94-4596-866A-29144F4FB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axId val="53209728"/>
        <c:axId val="53215616"/>
      </c:barChart>
      <c:catAx>
        <c:axId val="532097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3215616"/>
        <c:crosses val="autoZero"/>
        <c:auto val="1"/>
        <c:lblAlgn val="ctr"/>
        <c:lblOffset val="100"/>
        <c:noMultiLvlLbl val="0"/>
      </c:catAx>
      <c:valAx>
        <c:axId val="532156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3209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34258863733447"/>
          <c:y val="1.2214709609793453E-2"/>
          <c:w val="0.57684664673216579"/>
          <c:h val="0.8647024283292917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282E-49A4-B3ED-3E2661A1877D}"/>
              </c:ext>
            </c:extLst>
          </c:dPt>
          <c:dPt>
            <c:idx val="1"/>
            <c:bubble3D val="0"/>
            <c:spPr>
              <a:solidFill>
                <a:srgbClr val="1870C0"/>
              </a:solidFill>
            </c:spPr>
            <c:extLst>
              <c:ext xmlns:c16="http://schemas.microsoft.com/office/drawing/2014/chart" uri="{C3380CC4-5D6E-409C-BE32-E72D297353CC}">
                <c16:uniqueId val="{00000003-282E-49A4-B3ED-3E2661A1877D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282E-49A4-B3ED-3E2661A1877D}"/>
              </c:ext>
            </c:extLst>
          </c:dPt>
          <c:dPt>
            <c:idx val="4"/>
            <c:bubble3D val="0"/>
            <c:spPr>
              <a:solidFill>
                <a:srgbClr val="1870C0"/>
              </a:solidFill>
              <a:ln>
                <a:solidFill>
                  <a:srgbClr val="18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282E-49A4-B3ED-3E2661A1877D}"/>
              </c:ext>
            </c:extLst>
          </c:dPt>
          <c:dLbls>
            <c:dLbl>
              <c:idx val="0"/>
              <c:layout>
                <c:manualLayout>
                  <c:x val="-0.2397940238994046"/>
                  <c:y val="-7.4308862267109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2E-49A4-B3ED-3E2661A1877D}"/>
                </c:ext>
              </c:extLst>
            </c:dLbl>
            <c:dLbl>
              <c:idx val="1"/>
              <c:layout>
                <c:manualLayout>
                  <c:x val="0.19557029000109888"/>
                  <c:y val="-3.055917743023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2E-49A4-B3ED-3E2661A1877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2E-49A4-B3ED-3E2661A187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26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8.4906208306852374E-2"/>
          <c:w val="1"/>
          <c:h val="0.8248788561395503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1870C0"/>
              </a:solidFill>
            </c:spPr>
            <c:extLst>
              <c:ext xmlns:c16="http://schemas.microsoft.com/office/drawing/2014/chart" uri="{C3380CC4-5D6E-409C-BE32-E72D297353CC}">
                <c16:uniqueId val="{00000001-6B51-476F-ADE0-B3FE866D393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B51-476F-ADE0-B3FE866D393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6B51-476F-ADE0-B3FE866D393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6B51-476F-ADE0-B3FE866D393C}"/>
              </c:ext>
            </c:extLst>
          </c:dPt>
          <c:dLbls>
            <c:dLbl>
              <c:idx val="0"/>
              <c:layout>
                <c:manualLayout>
                  <c:x val="9.5869171041169394E-3"/>
                  <c:y val="3.34329839683332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51-476F-ADE0-B3FE866D393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&lt; 1 Year</c:v>
                </c:pt>
                <c:pt idx="1">
                  <c:v>1 - 5 Years</c:v>
                </c:pt>
                <c:pt idx="2">
                  <c:v>6 - 10 Years</c:v>
                </c:pt>
                <c:pt idx="3">
                  <c:v>11 - 20 Years</c:v>
                </c:pt>
                <c:pt idx="4">
                  <c:v>21 - 30 Years</c:v>
                </c:pt>
                <c:pt idx="5">
                  <c:v>30+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0.05</c:v>
                </c:pt>
                <c:pt idx="1">
                  <c:v>0.16</c:v>
                </c:pt>
                <c:pt idx="2">
                  <c:v>0.15</c:v>
                </c:pt>
                <c:pt idx="3">
                  <c:v>0.17</c:v>
                </c:pt>
                <c:pt idx="4">
                  <c:v>0.14000000000000001</c:v>
                </c:pt>
                <c:pt idx="5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51-476F-ADE0-B3FE866D39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00352"/>
        <c:axId val="46901888"/>
      </c:barChart>
      <c:catAx>
        <c:axId val="46900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b="1"/>
            </a:pPr>
            <a:endParaRPr lang="en-US"/>
          </a:p>
        </c:txPr>
        <c:crossAx val="46901888"/>
        <c:crosses val="autoZero"/>
        <c:auto val="1"/>
        <c:lblAlgn val="ctr"/>
        <c:lblOffset val="0"/>
        <c:noMultiLvlLbl val="0"/>
      </c:catAx>
      <c:valAx>
        <c:axId val="469018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6900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996865970569739E-2"/>
          <c:y val="8.2993076694670029E-2"/>
          <c:w val="0.94800309748190947"/>
          <c:h val="0.599567390419119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244-4BD0-8A34-F65ECF4FD6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244-4BD0-8A34-F65ECF4FD69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244-4BD0-8A34-F65ECF4FD69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244-4BD0-8A34-F65ECF4FD69E}"/>
              </c:ext>
            </c:extLst>
          </c:dPt>
          <c:dLbls>
            <c:dLbl>
              <c:idx val="1"/>
              <c:layout>
                <c:manualLayout>
                  <c:x val="3.4215953597607723E-3"/>
                  <c:y val="2.0748266348925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44-4BD0-8A34-F65ECF4FD69E}"/>
                </c:ext>
              </c:extLst>
            </c:dLbl>
            <c:dLbl>
              <c:idx val="2"/>
              <c:layout>
                <c:manualLayout>
                  <c:x val="3.9445589240306531E-3"/>
                  <c:y val="2.0748266348925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44-4BD0-8A34-F65ECF4FD69E}"/>
                </c:ext>
              </c:extLst>
            </c:dLbl>
            <c:dLbl>
              <c:idx val="3"/>
              <c:layout>
                <c:manualLayout>
                  <c:x val="1.19097796788327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44-4BD0-8A34-F65ECF4FD69E}"/>
                </c:ext>
              </c:extLst>
            </c:dLbl>
            <c:dLbl>
              <c:idx val="4"/>
              <c:layout>
                <c:manualLayout>
                  <c:x val="1.086471981988545E-3"/>
                  <c:y val="1.3832177565950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44-4BD0-8A34-F65ECF4FD69E}"/>
                </c:ext>
              </c:extLst>
            </c:dLbl>
            <c:dLbl>
              <c:idx val="5"/>
              <c:layout>
                <c:manualLayout>
                  <c:x val="5.5071619122947606E-3"/>
                  <c:y val="6.91608878297531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44-4BD0-8A34-F65ECF4FD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Sheet1!$A$1:$H$1</c:f>
              <c:strCache>
                <c:ptCount val="8"/>
                <c:pt idx="0">
                  <c:v>Downtown</c:v>
                </c:pt>
                <c:pt idx="1">
                  <c:v>North</c:v>
                </c:pt>
                <c:pt idx="2">
                  <c:v>South</c:v>
                </c:pt>
                <c:pt idx="3">
                  <c:v>East</c:v>
                </c:pt>
                <c:pt idx="4">
                  <c:v>Houston</c:v>
                </c:pt>
                <c:pt idx="5">
                  <c:v>Baldwin</c:v>
                </c:pt>
                <c:pt idx="6">
                  <c:v>Dublin</c:v>
                </c:pt>
                <c:pt idx="7">
                  <c:v>Lamar</c:v>
                </c:pt>
              </c:strCache>
            </c:strRef>
          </c:cat>
          <c:val>
            <c:numRef>
              <c:f>Sheet1!$A$2:$H$2</c:f>
              <c:numCache>
                <c:formatCode>0%</c:formatCode>
                <c:ptCount val="8"/>
                <c:pt idx="0">
                  <c:v>0.18</c:v>
                </c:pt>
                <c:pt idx="1">
                  <c:v>0.22</c:v>
                </c:pt>
                <c:pt idx="2">
                  <c:v>0.15</c:v>
                </c:pt>
                <c:pt idx="3">
                  <c:v>0.11</c:v>
                </c:pt>
                <c:pt idx="4">
                  <c:v>0.11</c:v>
                </c:pt>
                <c:pt idx="5">
                  <c:v>0.08</c:v>
                </c:pt>
                <c:pt idx="6">
                  <c:v>0.01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244-4BD0-8A34-F65ECF4FD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88672"/>
        <c:axId val="53675136"/>
      </c:barChart>
      <c:catAx>
        <c:axId val="46988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1"/>
            </a:pPr>
            <a:endParaRPr lang="en-US"/>
          </a:p>
        </c:txPr>
        <c:crossAx val="53675136"/>
        <c:crosses val="autoZero"/>
        <c:auto val="1"/>
        <c:lblAlgn val="ctr"/>
        <c:lblOffset val="0"/>
        <c:noMultiLvlLbl val="0"/>
      </c:catAx>
      <c:valAx>
        <c:axId val="536751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6988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57896618125562E-2"/>
          <c:y val="6.2410028357863773E-2"/>
          <c:w val="0.93006315592386846"/>
          <c:h val="0.871277780832074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2385962570190934E-3"/>
                  <c:y val="3.7792470253878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2C-4CAE-A540-8E86A24A8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 formatCode="0%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2C-4CAE-A540-8E86A24A815F}"/>
            </c:ext>
          </c:extLst>
        </c:ser>
        <c:ser>
          <c:idx val="1"/>
          <c:order val="1"/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 formatCode="0%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2C-4CAE-A540-8E86A24A815F}"/>
            </c:ext>
          </c:extLst>
        </c:ser>
        <c:ser>
          <c:idx val="2"/>
          <c:order val="2"/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2C-4CAE-A540-8E86A24A815F}"/>
            </c:ext>
          </c:extLst>
        </c:ser>
        <c:ser>
          <c:idx val="3"/>
          <c:order val="3"/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2C-4CAE-A540-8E86A24A81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760000"/>
        <c:axId val="53761536"/>
      </c:barChart>
      <c:catAx>
        <c:axId val="53760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61536"/>
        <c:crosses val="autoZero"/>
        <c:auto val="1"/>
        <c:lblAlgn val="ctr"/>
        <c:lblOffset val="0"/>
        <c:noMultiLvlLbl val="0"/>
      </c:catAx>
      <c:valAx>
        <c:axId val="53761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376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6B00280-8F2D-4E6E-8EAE-CA59CDECDB1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CF363E4-FC18-47D3-BCF1-22ACBDA14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Q.11</a:t>
            </a:r>
          </a:p>
        </p:txBody>
      </p:sp>
    </p:spTree>
    <p:extLst>
      <p:ext uri="{BB962C8B-B14F-4D97-AF65-F5344CB8AC3E}">
        <p14:creationId xmlns:p14="http://schemas.microsoft.com/office/powerpoint/2010/main" val="129364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Q.F2</a:t>
            </a:r>
          </a:p>
        </p:txBody>
      </p:sp>
    </p:spTree>
    <p:extLst>
      <p:ext uri="{BB962C8B-B14F-4D97-AF65-F5344CB8AC3E}">
        <p14:creationId xmlns:p14="http://schemas.microsoft.com/office/powerpoint/2010/main" val="1904827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13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Q.7</a:t>
            </a:r>
          </a:p>
        </p:txBody>
      </p:sp>
    </p:spTree>
    <p:extLst>
      <p:ext uri="{BB962C8B-B14F-4D97-AF65-F5344CB8AC3E}">
        <p14:creationId xmlns:p14="http://schemas.microsoft.com/office/powerpoint/2010/main" val="3590233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Q.7</a:t>
            </a:r>
          </a:p>
        </p:txBody>
      </p:sp>
    </p:spTree>
    <p:extLst>
      <p:ext uri="{BB962C8B-B14F-4D97-AF65-F5344CB8AC3E}">
        <p14:creationId xmlns:p14="http://schemas.microsoft.com/office/powerpoint/2010/main" val="27040740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02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Q.F3</a:t>
            </a:r>
          </a:p>
        </p:txBody>
      </p:sp>
    </p:spTree>
    <p:extLst>
      <p:ext uri="{BB962C8B-B14F-4D97-AF65-F5344CB8AC3E}">
        <p14:creationId xmlns:p14="http://schemas.microsoft.com/office/powerpoint/2010/main" val="148136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Q.F3</a:t>
            </a:r>
          </a:p>
        </p:txBody>
      </p:sp>
    </p:spTree>
    <p:extLst>
      <p:ext uri="{BB962C8B-B14F-4D97-AF65-F5344CB8AC3E}">
        <p14:creationId xmlns:p14="http://schemas.microsoft.com/office/powerpoint/2010/main" val="2736595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Q.F1, 1,F2, F8ab</a:t>
            </a:r>
            <a:r>
              <a:rPr lang="en-US" baseline="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4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Banners, Q.</a:t>
            </a:r>
            <a:r>
              <a:rPr lang="en-US" baseline="0" dirty="0"/>
              <a:t>F3, F6, F4, F7, F5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180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Q.2</a:t>
            </a:r>
          </a:p>
        </p:txBody>
      </p:sp>
    </p:spTree>
    <p:extLst>
      <p:ext uri="{BB962C8B-B14F-4D97-AF65-F5344CB8AC3E}">
        <p14:creationId xmlns:p14="http://schemas.microsoft.com/office/powerpoint/2010/main" val="3265054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Q.3</a:t>
            </a:r>
          </a:p>
        </p:txBody>
      </p:sp>
    </p:spTree>
    <p:extLst>
      <p:ext uri="{BB962C8B-B14F-4D97-AF65-F5344CB8AC3E}">
        <p14:creationId xmlns:p14="http://schemas.microsoft.com/office/powerpoint/2010/main" val="4196473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27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Q.2</a:t>
            </a:r>
          </a:p>
        </p:txBody>
      </p:sp>
    </p:spTree>
    <p:extLst>
      <p:ext uri="{BB962C8B-B14F-4D97-AF65-F5344CB8AC3E}">
        <p14:creationId xmlns:p14="http://schemas.microsoft.com/office/powerpoint/2010/main" val="3501182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Q.F2</a:t>
            </a:r>
          </a:p>
        </p:txBody>
      </p:sp>
    </p:spTree>
    <p:extLst>
      <p:ext uri="{BB962C8B-B14F-4D97-AF65-F5344CB8AC3E}">
        <p14:creationId xmlns:p14="http://schemas.microsoft.com/office/powerpoint/2010/main" val="2179212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Q.F2</a:t>
            </a:r>
          </a:p>
        </p:txBody>
      </p:sp>
    </p:spTree>
    <p:extLst>
      <p:ext uri="{BB962C8B-B14F-4D97-AF65-F5344CB8AC3E}">
        <p14:creationId xmlns:p14="http://schemas.microsoft.com/office/powerpoint/2010/main" val="252717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D0F0-E99F-446E-9873-460F5FD7DD6A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1880"/>
            <a:ext cx="12192000" cy="686988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cap="all" baseline="0" dirty="0"/>
          </a:p>
        </p:txBody>
      </p:sp>
    </p:spTree>
    <p:extLst>
      <p:ext uri="{BB962C8B-B14F-4D97-AF65-F5344CB8AC3E}">
        <p14:creationId xmlns:p14="http://schemas.microsoft.com/office/powerpoint/2010/main" val="212226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" y="0"/>
            <a:ext cx="12192000" cy="6859902"/>
            <a:chOff x="75304" y="0"/>
            <a:chExt cx="12192000" cy="6859902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1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10" name="Rectangle 9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0E07-9B59-4530-9193-F16DFFF83E0F}" type="datetime1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5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206856"/>
            <a:ext cx="12192000" cy="651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-2" y="-1"/>
            <a:ext cx="12192530" cy="6900561"/>
            <a:chOff x="-2" y="-1"/>
            <a:chExt cx="12192530" cy="6900561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-2" y="-1"/>
              <a:ext cx="12192002" cy="6900561"/>
              <a:chOff x="75304" y="-1"/>
              <a:chExt cx="12192002" cy="6900561"/>
            </a:xfrm>
          </p:grpSpPr>
          <p:grpSp>
            <p:nvGrpSpPr>
              <p:cNvPr id="9" name="Group 8"/>
              <p:cNvGrpSpPr/>
              <p:nvPr userDrawn="1"/>
            </p:nvGrpSpPr>
            <p:grpSpPr>
              <a:xfrm>
                <a:off x="75304" y="-1"/>
                <a:ext cx="12192002" cy="6900561"/>
                <a:chOff x="0" y="-1903"/>
                <a:chExt cx="12192002" cy="6900561"/>
              </a:xfrm>
            </p:grpSpPr>
            <p:pic>
              <p:nvPicPr>
                <p:cNvPr id="11" name="Content Placeholder 3"/>
                <p:cNvPicPr>
                  <a:picLocks noChangeAspect="1"/>
                </p:cNvPicPr>
                <p:nvPr userDrawn="1"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294" b="6223"/>
                <a:stretch/>
              </p:blipFill>
              <p:spPr>
                <a:xfrm>
                  <a:off x="0" y="-1903"/>
                  <a:ext cx="12192000" cy="643307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2" name="Picture 11"/>
                <p:cNvPicPr>
                  <a:picLocks noChangeAspect="1"/>
                </p:cNvPicPr>
                <p:nvPr userDrawn="1"/>
              </p:nvPicPr>
              <p:blipFill rotWithShape="1">
                <a:blip r:embed="rId3"/>
                <a:srcRect b="9285"/>
                <a:stretch/>
              </p:blipFill>
              <p:spPr>
                <a:xfrm>
                  <a:off x="0" y="-1902"/>
                  <a:ext cx="12192000" cy="389177"/>
                </a:xfrm>
                <a:prstGeom prst="rect">
                  <a:avLst/>
                </a:prstGeom>
              </p:spPr>
            </p:pic>
            <p:pic>
              <p:nvPicPr>
                <p:cNvPr id="13" name="Picture 12"/>
                <p:cNvPicPr>
                  <a:picLocks/>
                </p:cNvPicPr>
                <p:nvPr userDrawn="1"/>
              </p:nvPicPr>
              <p:blipFill rotWithShape="1">
                <a:blip r:embed="rId3"/>
                <a:srcRect b="9285"/>
                <a:stretch/>
              </p:blipFill>
              <p:spPr>
                <a:xfrm>
                  <a:off x="3050" y="6670058"/>
                  <a:ext cx="12188952" cy="228600"/>
                </a:xfrm>
                <a:prstGeom prst="rect">
                  <a:avLst/>
                </a:prstGeom>
              </p:spPr>
            </p:pic>
          </p:grpSp>
          <p:sp>
            <p:nvSpPr>
              <p:cNvPr id="10" name="Rectangle 9"/>
              <p:cNvSpPr/>
              <p:nvPr userDrawn="1"/>
            </p:nvSpPr>
            <p:spPr>
              <a:xfrm>
                <a:off x="4539728" y="1249789"/>
                <a:ext cx="3108960" cy="22698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/>
            <p:cNvSpPr/>
            <p:nvPr userDrawn="1"/>
          </p:nvSpPr>
          <p:spPr>
            <a:xfrm>
              <a:off x="528" y="228600"/>
              <a:ext cx="12192000" cy="1171057"/>
            </a:xfrm>
            <a:prstGeom prst="rect">
              <a:avLst/>
            </a:prstGeom>
            <a:solidFill>
              <a:srgbClr val="633393"/>
            </a:solidFill>
            <a:ln>
              <a:solidFill>
                <a:srgbClr val="633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1FB6-9F86-46B0-9B2D-CF711BBA3C52}" type="datetime1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7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" y="0"/>
            <a:ext cx="12192000" cy="6859902"/>
            <a:chOff x="75304" y="0"/>
            <a:chExt cx="12192000" cy="6859902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0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7AF0-4388-44FE-8778-B8FBC9B6CF90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36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" y="0"/>
            <a:ext cx="12192000" cy="6859902"/>
            <a:chOff x="75304" y="0"/>
            <a:chExt cx="12192000" cy="6859902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0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A4C2-ADB4-443B-A5FB-B96BD7FEACA5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2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fld id="{64BC09A3-7A9F-49DB-9FEE-4F34ADDCA43B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5CDD5C3-AB9F-4DD6-A8AF-E4697C4405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62291" y="2055425"/>
            <a:ext cx="6652787" cy="2852737"/>
          </a:xfrm>
        </p:spPr>
        <p:txBody>
          <a:bodyPr anchor="ctr">
            <a:normAutofit/>
          </a:bodyPr>
          <a:lstStyle>
            <a:lvl1pPr algn="r">
              <a:defRPr sz="2400" b="1" cap="all" baseline="0">
                <a:solidFill>
                  <a:srgbClr val="63339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Chapter N – topic of section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6EB98-54C9-42A0-991B-2731A852F89D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5724-90C5-495E-B534-DAC928F13A96}" type="datetime1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1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ACD-D80A-4BD1-B0E6-C67C4A0C0457}" type="datetime1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4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FAE7B-7427-4EAD-A380-71CFAC4F11E6}" type="datetime1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0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B346-522B-49CF-9BB0-E961C51F78A7}" type="datetime1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75304" y="0"/>
            <a:ext cx="12192000" cy="6859902"/>
            <a:chOff x="75304" y="0"/>
            <a:chExt cx="12192000" cy="6859902"/>
          </a:xfrm>
        </p:grpSpPr>
        <p:grpSp>
          <p:nvGrpSpPr>
            <p:cNvPr id="15" name="Group 14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7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8" name="Picture 17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16" name="Rectangle 15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Content Placeholder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"/>
          <a:stretch/>
        </p:blipFill>
        <p:spPr>
          <a:xfrm>
            <a:off x="0" y="-1902"/>
            <a:ext cx="12267304" cy="6859902"/>
          </a:xfrm>
          <a:prstGeom prst="rect">
            <a:avLst/>
          </a:prstGeom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3F72-922D-4AE9-B64A-F21AE6701D6E}" type="datetime1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581401" y="5263816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0" dirty="0">
                <a:solidFill>
                  <a:srgbClr val="633393"/>
                </a:solidFill>
              </a:rPr>
              <a:t>Office of Institutional Research</a:t>
            </a:r>
            <a:br>
              <a:rPr lang="en-US" sz="2800" i="1" dirty="0">
                <a:solidFill>
                  <a:srgbClr val="633393"/>
                </a:solidFill>
              </a:rPr>
            </a:br>
            <a:r>
              <a:rPr lang="en-US" sz="1800" i="1" dirty="0">
                <a:solidFill>
                  <a:srgbClr val="633393"/>
                </a:solidFill>
              </a:rPr>
              <a:t>-Actionable Intelligence for MGA-</a:t>
            </a:r>
          </a:p>
        </p:txBody>
      </p:sp>
    </p:spTree>
    <p:extLst>
      <p:ext uri="{BB962C8B-B14F-4D97-AF65-F5344CB8AC3E}">
        <p14:creationId xmlns:p14="http://schemas.microsoft.com/office/powerpoint/2010/main" val="368882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75304" y="0"/>
            <a:ext cx="12192000" cy="6859902"/>
            <a:chOff x="75304" y="0"/>
            <a:chExt cx="12192000" cy="6859902"/>
          </a:xfrm>
        </p:grpSpPr>
        <p:grpSp>
          <p:nvGrpSpPr>
            <p:cNvPr id="15" name="Group 14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7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8" name="Picture 17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16" name="Rectangle 15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Content Placeholder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"/>
          <a:stretch/>
        </p:blipFill>
        <p:spPr>
          <a:xfrm>
            <a:off x="0" y="-1902"/>
            <a:ext cx="12267304" cy="6859902"/>
          </a:xfrm>
          <a:prstGeom prst="rect">
            <a:avLst/>
          </a:prstGeom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E653-92E4-4BE8-ABC7-502C923D9366}" type="datetime1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4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797CF1-E485-4A45-A4F9-D5DB7218AD54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CDD5C3-AB9F-4DD6-A8AF-E4697C4405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.biek@mga.edu" TargetMode="External"/><Relationship Id="rId2" Type="http://schemas.openxmlformats.org/officeDocument/2006/relationships/hyperlink" Target="mailto:kdennis@cfcga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2023 </a:t>
            </a:r>
            <a:r>
              <a:rPr lang="en-US" sz="4000" i="1" dirty="0"/>
              <a:t>On the Table</a:t>
            </a:r>
            <a:br>
              <a:rPr lang="en-US" sz="4000" i="1" dirty="0"/>
            </a:br>
            <a:r>
              <a:rPr lang="en-US" sz="2000" dirty="0"/>
              <a:t>Community Foundation of Central Georgia</a:t>
            </a:r>
            <a:br>
              <a:rPr lang="en-US" sz="2000" dirty="0"/>
            </a:br>
            <a:r>
              <a:rPr lang="en-US" sz="2000" dirty="0"/>
              <a:t>The John S. and James L. Knight Foundation</a:t>
            </a:r>
            <a:endParaRPr lang="en-US" sz="40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3256632"/>
            <a:ext cx="9144000" cy="1655762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Key Findings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BEF34-AF2D-4479-8B31-EEF10ACACD65}" type="datetime1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Institutional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05CC88-5EAE-41DA-A6A2-32D569231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24" y="482810"/>
            <a:ext cx="3516943" cy="13911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956153-70F1-4E1C-914E-D0C325D8D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3837" y="608138"/>
            <a:ext cx="4038239" cy="130083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F57D9EF-4F56-8F85-F34A-208E388F2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030" y="2093242"/>
            <a:ext cx="5562600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15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4517" y="393937"/>
            <a:ext cx="10870131" cy="1143000"/>
          </a:xfrm>
        </p:spPr>
        <p:txBody>
          <a:bodyPr/>
          <a:lstStyle/>
          <a:p>
            <a:pPr algn="just"/>
            <a:r>
              <a:rPr lang="en-US" dirty="0"/>
              <a:t>Participants across the board think that Quality of Life has improved, compared with one year ago.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A8D9D-64E9-4306-8D36-E616A295A43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3A5014-8313-485A-B65F-6CA713F01BB1}"/>
              </a:ext>
            </a:extLst>
          </p:cNvPr>
          <p:cNvSpPr txBox="1"/>
          <p:nvPr/>
        </p:nvSpPr>
        <p:spPr>
          <a:xfrm>
            <a:off x="572655" y="6225309"/>
            <a:ext cx="399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*significant improvement vs. 2020 </a:t>
            </a:r>
            <a:r>
              <a:rPr lang="en-US" i="1" dirty="0"/>
              <a:t>OTT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762662"/>
              </p:ext>
            </p:extLst>
          </p:nvPr>
        </p:nvGraphicFramePr>
        <p:xfrm>
          <a:off x="477236" y="1903446"/>
          <a:ext cx="10515600" cy="387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7438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477" y="483693"/>
            <a:ext cx="11216640" cy="11430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Perceptions of many aspects of our community have gotten BETTER, with some clear </a:t>
            </a:r>
            <a:r>
              <a:rPr lang="en-US" i="1" dirty="0"/>
              <a:t>exceptions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16894" y="1770942"/>
            <a:ext cx="107582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Has this aspect of our community gotten better, worse, or stayed the same over the past year or so?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3BA1853-A6FA-4D5E-AEFE-8085ADAC62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460920"/>
              </p:ext>
            </p:extLst>
          </p:nvPr>
        </p:nvGraphicFramePr>
        <p:xfrm>
          <a:off x="182538" y="1976992"/>
          <a:ext cx="5097212" cy="455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3D2DA0-0840-48EE-8C19-766CF740E002}"/>
              </a:ext>
            </a:extLst>
          </p:cNvPr>
          <p:cNvCxnSpPr/>
          <p:nvPr/>
        </p:nvCxnSpPr>
        <p:spPr bwMode="auto">
          <a:xfrm>
            <a:off x="6096000" y="2293748"/>
            <a:ext cx="0" cy="41116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CA1F2CE2-500A-47F0-89CA-9FB5D44A9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935622"/>
              </p:ext>
            </p:extLst>
          </p:nvPr>
        </p:nvGraphicFramePr>
        <p:xfrm>
          <a:off x="5248754" y="2212197"/>
          <a:ext cx="902345" cy="4231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345">
                  <a:extLst>
                    <a:ext uri="{9D8B030D-6E8A-4147-A177-3AD203B41FA5}">
                      <a16:colId xmlns:a16="http://schemas.microsoft.com/office/drawing/2014/main" val="1880459502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Net Better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02677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+35%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683085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+26%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40211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+7%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16346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+14%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34059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+24%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2371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+9%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57257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+21%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35519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-7%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541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B98EA5D4-CDC4-49AA-982A-2008621E1BB5}"/>
              </a:ext>
            </a:extLst>
          </p:cNvPr>
          <p:cNvSpPr txBox="1"/>
          <p:nvPr/>
        </p:nvSpPr>
        <p:spPr>
          <a:xfrm>
            <a:off x="2595370" y="2150930"/>
            <a:ext cx="62824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accent1"/>
                </a:solidFill>
              </a:rPr>
              <a:t>Better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EE32CE-80B6-4494-9CE8-3B2E346B124A}"/>
              </a:ext>
            </a:extLst>
          </p:cNvPr>
          <p:cNvSpPr txBox="1"/>
          <p:nvPr/>
        </p:nvSpPr>
        <p:spPr>
          <a:xfrm>
            <a:off x="3977671" y="2150930"/>
            <a:ext cx="57579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50B19D-5B2F-4AAE-82FC-4B10FF50FE87}"/>
              </a:ext>
            </a:extLst>
          </p:cNvPr>
          <p:cNvSpPr txBox="1"/>
          <p:nvPr/>
        </p:nvSpPr>
        <p:spPr>
          <a:xfrm>
            <a:off x="4627513" y="2150930"/>
            <a:ext cx="63914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rgbClr val="C00000"/>
                </a:solidFill>
              </a:rPr>
              <a:t>Worse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F67C7F-8F61-4B79-BDB0-0F01B8E2E78A}"/>
              </a:ext>
            </a:extLst>
          </p:cNvPr>
          <p:cNvCxnSpPr/>
          <p:nvPr/>
        </p:nvCxnSpPr>
        <p:spPr bwMode="auto">
          <a:xfrm>
            <a:off x="2965343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90BF626-853F-4398-B76F-7B7A6C6C3FDD}"/>
              </a:ext>
            </a:extLst>
          </p:cNvPr>
          <p:cNvCxnSpPr/>
          <p:nvPr/>
        </p:nvCxnSpPr>
        <p:spPr bwMode="auto">
          <a:xfrm>
            <a:off x="4327340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D69C703-9B14-4E0D-827A-EFB945903579}"/>
              </a:ext>
            </a:extLst>
          </p:cNvPr>
          <p:cNvCxnSpPr/>
          <p:nvPr/>
        </p:nvCxnSpPr>
        <p:spPr bwMode="auto">
          <a:xfrm>
            <a:off x="5160804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4" name="Content Placeholder 8">
            <a:extLst>
              <a:ext uri="{FF2B5EF4-FFF2-40B4-BE49-F238E27FC236}">
                <a16:creationId xmlns:a16="http://schemas.microsoft.com/office/drawing/2014/main" id="{6BD4DA1F-D4F3-4D21-9C73-25BE425C7A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193754"/>
              </p:ext>
            </p:extLst>
          </p:nvPr>
        </p:nvGraphicFramePr>
        <p:xfrm>
          <a:off x="6181614" y="1976992"/>
          <a:ext cx="5097212" cy="455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Table 13">
            <a:extLst>
              <a:ext uri="{FF2B5EF4-FFF2-40B4-BE49-F238E27FC236}">
                <a16:creationId xmlns:a16="http://schemas.microsoft.com/office/drawing/2014/main" id="{961A89E0-A9CB-4F21-BC38-860E280F1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437771"/>
              </p:ext>
            </p:extLst>
          </p:nvPr>
        </p:nvGraphicFramePr>
        <p:xfrm>
          <a:off x="11247830" y="2212197"/>
          <a:ext cx="902345" cy="3305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345">
                  <a:extLst>
                    <a:ext uri="{9D8B030D-6E8A-4147-A177-3AD203B41FA5}">
                      <a16:colId xmlns:a16="http://schemas.microsoft.com/office/drawing/2014/main" val="1880459502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Net</a:t>
                      </a:r>
                      <a:br>
                        <a:rPr lang="en-US" sz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Better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02677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+9%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683085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-35%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40211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-44%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16346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-17%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4059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+14%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2371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-41%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57257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F5906993-1038-4437-A35A-4F7CCFD0D333}"/>
              </a:ext>
            </a:extLst>
          </p:cNvPr>
          <p:cNvSpPr txBox="1"/>
          <p:nvPr/>
        </p:nvSpPr>
        <p:spPr>
          <a:xfrm>
            <a:off x="7633553" y="2150930"/>
            <a:ext cx="62824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accent1"/>
                </a:solidFill>
              </a:rPr>
              <a:t>Better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994EF5-A496-4A49-A29B-F67F322A1094}"/>
              </a:ext>
            </a:extLst>
          </p:cNvPr>
          <p:cNvSpPr txBox="1"/>
          <p:nvPr/>
        </p:nvSpPr>
        <p:spPr>
          <a:xfrm>
            <a:off x="9015854" y="2150930"/>
            <a:ext cx="57579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3BE2361-D80F-490C-9743-43FAD34308A9}"/>
              </a:ext>
            </a:extLst>
          </p:cNvPr>
          <p:cNvSpPr txBox="1"/>
          <p:nvPr/>
        </p:nvSpPr>
        <p:spPr>
          <a:xfrm>
            <a:off x="10388953" y="2150930"/>
            <a:ext cx="63914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rgbClr val="C00000"/>
                </a:solidFill>
              </a:rPr>
              <a:t>Worse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DB6F18C-55C4-4531-B900-849ADB8B573B}"/>
              </a:ext>
            </a:extLst>
          </p:cNvPr>
          <p:cNvCxnSpPr/>
          <p:nvPr/>
        </p:nvCxnSpPr>
        <p:spPr bwMode="auto">
          <a:xfrm>
            <a:off x="8003525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ADB4D01-6295-459B-B163-6F98B06F5DEB}"/>
              </a:ext>
            </a:extLst>
          </p:cNvPr>
          <p:cNvCxnSpPr/>
          <p:nvPr/>
        </p:nvCxnSpPr>
        <p:spPr bwMode="auto">
          <a:xfrm>
            <a:off x="9365523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A75B6B0-8F8F-4819-A2B9-20AB3E59E40F}"/>
              </a:ext>
            </a:extLst>
          </p:cNvPr>
          <p:cNvCxnSpPr/>
          <p:nvPr/>
        </p:nvCxnSpPr>
        <p:spPr bwMode="auto">
          <a:xfrm>
            <a:off x="10798260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9570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348" y="355761"/>
            <a:ext cx="11229473" cy="1143000"/>
          </a:xfrm>
        </p:spPr>
        <p:txBody>
          <a:bodyPr/>
          <a:lstStyle/>
          <a:p>
            <a:r>
              <a:rPr lang="en-US" dirty="0"/>
              <a:t>On the TOP THREE issues that have </a:t>
            </a:r>
            <a:r>
              <a:rPr lang="en-US" i="1" u="sng" dirty="0"/>
              <a:t>improved</a:t>
            </a:r>
            <a:r>
              <a:rPr lang="en-US" dirty="0"/>
              <a:t>, there is variation in perception across our region…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45014"/>
              </p:ext>
            </p:extLst>
          </p:nvPr>
        </p:nvGraphicFramePr>
        <p:xfrm>
          <a:off x="690630" y="1897829"/>
          <a:ext cx="10170202" cy="4355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461">
                  <a:extLst>
                    <a:ext uri="{9D8B030D-6E8A-4147-A177-3AD203B41FA5}">
                      <a16:colId xmlns:a16="http://schemas.microsoft.com/office/drawing/2014/main" val="2777633199"/>
                    </a:ext>
                  </a:extLst>
                </a:gridCol>
                <a:gridCol w="1304983">
                  <a:extLst>
                    <a:ext uri="{9D8B030D-6E8A-4147-A177-3AD203B41FA5}">
                      <a16:colId xmlns:a16="http://schemas.microsoft.com/office/drawing/2014/main" val="2252562114"/>
                    </a:ext>
                  </a:extLst>
                </a:gridCol>
                <a:gridCol w="1218048">
                  <a:extLst>
                    <a:ext uri="{9D8B030D-6E8A-4147-A177-3AD203B41FA5}">
                      <a16:colId xmlns:a16="http://schemas.microsoft.com/office/drawing/2014/main" val="16734984"/>
                    </a:ext>
                  </a:extLst>
                </a:gridCol>
                <a:gridCol w="1063690">
                  <a:extLst>
                    <a:ext uri="{9D8B030D-6E8A-4147-A177-3AD203B41FA5}">
                      <a16:colId xmlns:a16="http://schemas.microsoft.com/office/drawing/2014/main" val="3869136080"/>
                    </a:ext>
                  </a:extLst>
                </a:gridCol>
                <a:gridCol w="1283722">
                  <a:extLst>
                    <a:ext uri="{9D8B030D-6E8A-4147-A177-3AD203B41FA5}">
                      <a16:colId xmlns:a16="http://schemas.microsoft.com/office/drawing/2014/main" val="4170003991"/>
                    </a:ext>
                  </a:extLst>
                </a:gridCol>
                <a:gridCol w="159538">
                  <a:extLst>
                    <a:ext uri="{9D8B030D-6E8A-4147-A177-3AD203B41FA5}">
                      <a16:colId xmlns:a16="http://schemas.microsoft.com/office/drawing/2014/main" val="964789109"/>
                    </a:ext>
                  </a:extLst>
                </a:gridCol>
                <a:gridCol w="1449981">
                  <a:extLst>
                    <a:ext uri="{9D8B030D-6E8A-4147-A177-3AD203B41FA5}">
                      <a16:colId xmlns:a16="http://schemas.microsoft.com/office/drawing/2014/main" val="3695670159"/>
                    </a:ext>
                  </a:extLst>
                </a:gridCol>
                <a:gridCol w="1156801">
                  <a:extLst>
                    <a:ext uri="{9D8B030D-6E8A-4147-A177-3AD203B41FA5}">
                      <a16:colId xmlns:a16="http://schemas.microsoft.com/office/drawing/2014/main" val="4094906635"/>
                    </a:ext>
                  </a:extLst>
                </a:gridCol>
                <a:gridCol w="1594978">
                  <a:extLst>
                    <a:ext uri="{9D8B030D-6E8A-4147-A177-3AD203B41FA5}">
                      <a16:colId xmlns:a16="http://schemas.microsoft.com/office/drawing/2014/main" val="2092518446"/>
                    </a:ext>
                  </a:extLst>
                </a:gridCol>
              </a:tblGrid>
              <a:tr h="11719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Better vs. 1 yr: Top 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Baldwin Co.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Houston Co.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Macon-Bibb Co.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Downtown Macon-Bibb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North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South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East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extLst>
                  <a:ext uri="{0D108BD9-81ED-4DB2-BD59-A6C34878D82A}">
                    <a16:rowId xmlns:a16="http://schemas.microsoft.com/office/drawing/2014/main" val="3606810009"/>
                  </a:ext>
                </a:extLst>
              </a:tr>
              <a:tr h="8490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Cleanliness/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Blight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Private/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nonprofit Leadership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Parks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Parks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Parks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Cleanliness/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Blight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Cleanliness/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Blight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133263"/>
                  </a:ext>
                </a:extLst>
              </a:tr>
              <a:tr h="12735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Homelessness/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Hunger/Abuse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Job availability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Cleanliness/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Blight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Cleanliness/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Blight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Cleanliness/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Blight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Parks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Parks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647755"/>
                  </a:ext>
                </a:extLst>
              </a:tr>
              <a:tr h="10613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K-12 Education; Job Availability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Parks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Arts &amp; Culture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Government Leadership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Arts &amp; Culture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Arts &amp; Culture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Job Availability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74" marR="40574" marT="0" marB="0"/>
                </a:tc>
                <a:extLst>
                  <a:ext uri="{0D108BD9-81ED-4DB2-BD59-A6C34878D82A}">
                    <a16:rowId xmlns:a16="http://schemas.microsoft.com/office/drawing/2014/main" val="1434128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474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348" y="355761"/>
            <a:ext cx="11229473" cy="1143000"/>
          </a:xfrm>
        </p:spPr>
        <p:txBody>
          <a:bodyPr/>
          <a:lstStyle/>
          <a:p>
            <a:r>
              <a:rPr lang="en-US" dirty="0"/>
              <a:t>On the TOP THREE issues that have </a:t>
            </a:r>
            <a:r>
              <a:rPr lang="en-US" i="1" u="sng" dirty="0"/>
              <a:t>declined</a:t>
            </a:r>
            <a:r>
              <a:rPr lang="en-US" dirty="0"/>
              <a:t>, there is variation in perception across our region…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179663"/>
              </p:ext>
            </p:extLst>
          </p:nvPr>
        </p:nvGraphicFramePr>
        <p:xfrm>
          <a:off x="606491" y="2136708"/>
          <a:ext cx="10543590" cy="35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7339">
                  <a:extLst>
                    <a:ext uri="{9D8B030D-6E8A-4147-A177-3AD203B41FA5}">
                      <a16:colId xmlns:a16="http://schemas.microsoft.com/office/drawing/2014/main" val="282326466"/>
                    </a:ext>
                  </a:extLst>
                </a:gridCol>
                <a:gridCol w="1317339">
                  <a:extLst>
                    <a:ext uri="{9D8B030D-6E8A-4147-A177-3AD203B41FA5}">
                      <a16:colId xmlns:a16="http://schemas.microsoft.com/office/drawing/2014/main" val="1083710607"/>
                    </a:ext>
                  </a:extLst>
                </a:gridCol>
                <a:gridCol w="1318152">
                  <a:extLst>
                    <a:ext uri="{9D8B030D-6E8A-4147-A177-3AD203B41FA5}">
                      <a16:colId xmlns:a16="http://schemas.microsoft.com/office/drawing/2014/main" val="982779247"/>
                    </a:ext>
                  </a:extLst>
                </a:gridCol>
                <a:gridCol w="1318152">
                  <a:extLst>
                    <a:ext uri="{9D8B030D-6E8A-4147-A177-3AD203B41FA5}">
                      <a16:colId xmlns:a16="http://schemas.microsoft.com/office/drawing/2014/main" val="4140416101"/>
                    </a:ext>
                  </a:extLst>
                </a:gridCol>
                <a:gridCol w="1318152">
                  <a:extLst>
                    <a:ext uri="{9D8B030D-6E8A-4147-A177-3AD203B41FA5}">
                      <a16:colId xmlns:a16="http://schemas.microsoft.com/office/drawing/2014/main" val="146424806"/>
                    </a:ext>
                  </a:extLst>
                </a:gridCol>
                <a:gridCol w="1318152">
                  <a:extLst>
                    <a:ext uri="{9D8B030D-6E8A-4147-A177-3AD203B41FA5}">
                      <a16:colId xmlns:a16="http://schemas.microsoft.com/office/drawing/2014/main" val="3522069914"/>
                    </a:ext>
                  </a:extLst>
                </a:gridCol>
                <a:gridCol w="1318152">
                  <a:extLst>
                    <a:ext uri="{9D8B030D-6E8A-4147-A177-3AD203B41FA5}">
                      <a16:colId xmlns:a16="http://schemas.microsoft.com/office/drawing/2014/main" val="2866883091"/>
                    </a:ext>
                  </a:extLst>
                </a:gridCol>
                <a:gridCol w="1318152">
                  <a:extLst>
                    <a:ext uri="{9D8B030D-6E8A-4147-A177-3AD203B41FA5}">
                      <a16:colId xmlns:a16="http://schemas.microsoft.com/office/drawing/2014/main" val="2248994884"/>
                    </a:ext>
                  </a:extLst>
                </a:gridCol>
              </a:tblGrid>
              <a:tr h="891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Worse vs. 1 </a:t>
                      </a:r>
                      <a:r>
                        <a:rPr lang="en-US" sz="1400" dirty="0" err="1">
                          <a:effectLst/>
                        </a:rPr>
                        <a:t>yr</a:t>
                      </a:r>
                      <a:r>
                        <a:rPr lang="en-US" sz="1400" dirty="0">
                          <a:effectLst/>
                        </a:rPr>
                        <a:t>: Bottom 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Baldwin Co.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Houston Co.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Macon-Bibb Co.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Downtown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North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South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East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8905319"/>
                  </a:ext>
                </a:extLst>
              </a:tr>
              <a:tr h="891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Affordable Housing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365032"/>
                  </a:ext>
                </a:extLst>
              </a:tr>
              <a:tr h="891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Affordable Housing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Affordable Housing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Affordable Housing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455405"/>
                  </a:ext>
                </a:extLst>
              </a:tr>
              <a:tr h="891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Blight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Affordable Housing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Affordable Housing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881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996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81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304808"/>
            <a:ext cx="10549856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Poverty, jobs/economic development and crime/public safety are top priorities. Race relations, housing and hunger round out the Top 6 issues.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189430"/>
              </p:ext>
            </p:extLst>
          </p:nvPr>
        </p:nvGraphicFramePr>
        <p:xfrm>
          <a:off x="189960" y="2564440"/>
          <a:ext cx="10183712" cy="4856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6517" y="1866402"/>
            <a:ext cx="10292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Most important issues for our community to address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AEFC67-ECC7-44A9-AE4E-89F1836EA739}"/>
              </a:ext>
            </a:extLst>
          </p:cNvPr>
          <p:cNvSpPr txBox="1"/>
          <p:nvPr/>
        </p:nvSpPr>
        <p:spPr>
          <a:xfrm>
            <a:off x="8542582" y="3971331"/>
            <a:ext cx="32139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Crime ranked #2 in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Housing ranked #4 in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Mental Health/Illness – new to the list of priorities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Poverty was #1 in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Jobs was #3 in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Hunger – no change</a:t>
            </a:r>
          </a:p>
        </p:txBody>
      </p:sp>
    </p:spTree>
    <p:extLst>
      <p:ext uri="{BB962C8B-B14F-4D97-AF65-F5344CB8AC3E}">
        <p14:creationId xmlns:p14="http://schemas.microsoft.com/office/powerpoint/2010/main" val="3155453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67" y="100203"/>
            <a:ext cx="11022471" cy="1143000"/>
          </a:xfrm>
        </p:spPr>
        <p:txBody>
          <a:bodyPr/>
          <a:lstStyle/>
          <a:p>
            <a:r>
              <a:rPr lang="en-US" sz="2400" dirty="0"/>
              <a:t>Top issues vary by geography, highlighting differential needs.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49913" y="1402555"/>
            <a:ext cx="10292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THREE most important issues for my community to address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282090"/>
              </p:ext>
            </p:extLst>
          </p:nvPr>
        </p:nvGraphicFramePr>
        <p:xfrm>
          <a:off x="681135" y="2397967"/>
          <a:ext cx="10739534" cy="3797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1820">
                  <a:extLst>
                    <a:ext uri="{9D8B030D-6E8A-4147-A177-3AD203B41FA5}">
                      <a16:colId xmlns:a16="http://schemas.microsoft.com/office/drawing/2014/main" val="435489280"/>
                    </a:ext>
                  </a:extLst>
                </a:gridCol>
                <a:gridCol w="1341820">
                  <a:extLst>
                    <a:ext uri="{9D8B030D-6E8A-4147-A177-3AD203B41FA5}">
                      <a16:colId xmlns:a16="http://schemas.microsoft.com/office/drawing/2014/main" val="3869524940"/>
                    </a:ext>
                  </a:extLst>
                </a:gridCol>
                <a:gridCol w="1342649">
                  <a:extLst>
                    <a:ext uri="{9D8B030D-6E8A-4147-A177-3AD203B41FA5}">
                      <a16:colId xmlns:a16="http://schemas.microsoft.com/office/drawing/2014/main" val="244120765"/>
                    </a:ext>
                  </a:extLst>
                </a:gridCol>
                <a:gridCol w="1342649">
                  <a:extLst>
                    <a:ext uri="{9D8B030D-6E8A-4147-A177-3AD203B41FA5}">
                      <a16:colId xmlns:a16="http://schemas.microsoft.com/office/drawing/2014/main" val="4101858118"/>
                    </a:ext>
                  </a:extLst>
                </a:gridCol>
                <a:gridCol w="1342649">
                  <a:extLst>
                    <a:ext uri="{9D8B030D-6E8A-4147-A177-3AD203B41FA5}">
                      <a16:colId xmlns:a16="http://schemas.microsoft.com/office/drawing/2014/main" val="2824505455"/>
                    </a:ext>
                  </a:extLst>
                </a:gridCol>
                <a:gridCol w="1342649">
                  <a:extLst>
                    <a:ext uri="{9D8B030D-6E8A-4147-A177-3AD203B41FA5}">
                      <a16:colId xmlns:a16="http://schemas.microsoft.com/office/drawing/2014/main" val="3785627181"/>
                    </a:ext>
                  </a:extLst>
                </a:gridCol>
                <a:gridCol w="1342649">
                  <a:extLst>
                    <a:ext uri="{9D8B030D-6E8A-4147-A177-3AD203B41FA5}">
                      <a16:colId xmlns:a16="http://schemas.microsoft.com/office/drawing/2014/main" val="1738633600"/>
                    </a:ext>
                  </a:extLst>
                </a:gridCol>
                <a:gridCol w="1342649">
                  <a:extLst>
                    <a:ext uri="{9D8B030D-6E8A-4147-A177-3AD203B41FA5}">
                      <a16:colId xmlns:a16="http://schemas.microsoft.com/office/drawing/2014/main" val="1793812863"/>
                    </a:ext>
                  </a:extLst>
                </a:gridCol>
              </a:tblGrid>
              <a:tr h="12382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Top 3 Priorities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Baldwin Co.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Houston Co.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Macon-Bibb Co.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Downtown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North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South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East Macon-Bibb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5568733"/>
                  </a:ext>
                </a:extLst>
              </a:tr>
              <a:tr h="6324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694673"/>
                  </a:ext>
                </a:extLst>
              </a:tr>
              <a:tr h="6324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Housing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210053"/>
                  </a:ext>
                </a:extLst>
              </a:tr>
              <a:tr h="12942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Affordable Healthcare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89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086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path forward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43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95" y="445688"/>
            <a:ext cx="10879811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More workforce training and financial education for unemployed and low-income citizens is expected to do the most to improve our community, followed by access to affordable healthcare and improving race relations.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990727"/>
              </p:ext>
            </p:extLst>
          </p:nvPr>
        </p:nvGraphicFramePr>
        <p:xfrm>
          <a:off x="343295" y="1971170"/>
          <a:ext cx="11192611" cy="4462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81799" y="2951325"/>
            <a:ext cx="107582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Things that would do the </a:t>
            </a:r>
            <a:r>
              <a:rPr lang="en-US" sz="1600" b="1" i="1" dirty="0"/>
              <a:t>MOST</a:t>
            </a:r>
            <a:r>
              <a:rPr lang="en-US" sz="1600" i="1" dirty="0"/>
              <a:t> to improve our community</a:t>
            </a:r>
          </a:p>
          <a:p>
            <a:r>
              <a:rPr lang="en-US" sz="1600" i="1" dirty="0"/>
              <a:t>% ranking #1 or #2</a:t>
            </a:r>
          </a:p>
        </p:txBody>
      </p:sp>
    </p:spTree>
    <p:extLst>
      <p:ext uri="{BB962C8B-B14F-4D97-AF65-F5344CB8AC3E}">
        <p14:creationId xmlns:p14="http://schemas.microsoft.com/office/powerpoint/2010/main" val="952532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294889"/>
            <a:ext cx="11041723" cy="1143000"/>
          </a:xfrm>
        </p:spPr>
        <p:txBody>
          <a:bodyPr>
            <a:normAutofit/>
          </a:bodyPr>
          <a:lstStyle/>
          <a:p>
            <a:r>
              <a:rPr lang="en-US" dirty="0"/>
              <a:t>Plan of Action: community variation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E7407B-D1FE-4E15-8E5C-18303DBB5A8E}"/>
              </a:ext>
            </a:extLst>
          </p:cNvPr>
          <p:cNvSpPr/>
          <p:nvPr/>
        </p:nvSpPr>
        <p:spPr>
          <a:xfrm>
            <a:off x="771186" y="1787494"/>
            <a:ext cx="107582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Things that would do the </a:t>
            </a:r>
            <a:r>
              <a:rPr lang="en-US" sz="1600" b="1" i="1" dirty="0"/>
              <a:t>most</a:t>
            </a:r>
            <a:r>
              <a:rPr lang="en-US" sz="1600" i="1" dirty="0"/>
              <a:t> to improve my community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842168"/>
              </p:ext>
            </p:extLst>
          </p:nvPr>
        </p:nvGraphicFramePr>
        <p:xfrm>
          <a:off x="626021" y="2475653"/>
          <a:ext cx="10765040" cy="3601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006">
                  <a:extLst>
                    <a:ext uri="{9D8B030D-6E8A-4147-A177-3AD203B41FA5}">
                      <a16:colId xmlns:a16="http://schemas.microsoft.com/office/drawing/2014/main" val="3119345436"/>
                    </a:ext>
                  </a:extLst>
                </a:gridCol>
                <a:gridCol w="1345006">
                  <a:extLst>
                    <a:ext uri="{9D8B030D-6E8A-4147-A177-3AD203B41FA5}">
                      <a16:colId xmlns:a16="http://schemas.microsoft.com/office/drawing/2014/main" val="1564391217"/>
                    </a:ext>
                  </a:extLst>
                </a:gridCol>
                <a:gridCol w="1345838">
                  <a:extLst>
                    <a:ext uri="{9D8B030D-6E8A-4147-A177-3AD203B41FA5}">
                      <a16:colId xmlns:a16="http://schemas.microsoft.com/office/drawing/2014/main" val="3308070013"/>
                    </a:ext>
                  </a:extLst>
                </a:gridCol>
                <a:gridCol w="1345838">
                  <a:extLst>
                    <a:ext uri="{9D8B030D-6E8A-4147-A177-3AD203B41FA5}">
                      <a16:colId xmlns:a16="http://schemas.microsoft.com/office/drawing/2014/main" val="2367011919"/>
                    </a:ext>
                  </a:extLst>
                </a:gridCol>
                <a:gridCol w="1345838">
                  <a:extLst>
                    <a:ext uri="{9D8B030D-6E8A-4147-A177-3AD203B41FA5}">
                      <a16:colId xmlns:a16="http://schemas.microsoft.com/office/drawing/2014/main" val="4106437041"/>
                    </a:ext>
                  </a:extLst>
                </a:gridCol>
                <a:gridCol w="1345838">
                  <a:extLst>
                    <a:ext uri="{9D8B030D-6E8A-4147-A177-3AD203B41FA5}">
                      <a16:colId xmlns:a16="http://schemas.microsoft.com/office/drawing/2014/main" val="2219770225"/>
                    </a:ext>
                  </a:extLst>
                </a:gridCol>
                <a:gridCol w="1345838">
                  <a:extLst>
                    <a:ext uri="{9D8B030D-6E8A-4147-A177-3AD203B41FA5}">
                      <a16:colId xmlns:a16="http://schemas.microsoft.com/office/drawing/2014/main" val="1415138989"/>
                    </a:ext>
                  </a:extLst>
                </a:gridCol>
                <a:gridCol w="1345838">
                  <a:extLst>
                    <a:ext uri="{9D8B030D-6E8A-4147-A177-3AD203B41FA5}">
                      <a16:colId xmlns:a16="http://schemas.microsoft.com/office/drawing/2014/main" val="995526559"/>
                    </a:ext>
                  </a:extLst>
                </a:gridCol>
              </a:tblGrid>
              <a:tr h="9004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Plan of Action: Top 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Baldwin Co.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Houston Co.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Macon-Bibb Co.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Downtown Macon-Bibb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North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South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East Macon-Bibb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4613156"/>
                  </a:ext>
                </a:extLst>
              </a:tr>
              <a:tr h="9004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Workforce Training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 Resources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 Resources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 Resources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 Resources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Workforce Training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Workforce Training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068451"/>
                  </a:ext>
                </a:extLst>
              </a:tr>
              <a:tr h="9004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 Resources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Healthy Food Access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Workforce Training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Workforce Training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Affordable Healthcare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Resources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Healthy Food Access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6092860"/>
                  </a:ext>
                </a:extLst>
              </a:tr>
              <a:tr h="9004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Improve Race Relations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Workforce Training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Affordable Healthcare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Race Relations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More Law Enforcement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Race Relations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Mental Health Resources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070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30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E1226-0D44-434B-B4F1-531B5011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504B6-40AF-425F-BB15-192527D31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Fourth installment, 2018, 2019, 2020, 2023</a:t>
            </a:r>
          </a:p>
          <a:p>
            <a:r>
              <a:rPr lang="en-US" dirty="0"/>
              <a:t>1,700 participants, 300 tables, 664 survey responses (39%)</a:t>
            </a:r>
          </a:p>
          <a:p>
            <a:r>
              <a:rPr lang="en-US" dirty="0"/>
              <a:t>Cross-section of citizens from across the region</a:t>
            </a:r>
          </a:p>
          <a:p>
            <a:r>
              <a:rPr lang="en-US" dirty="0"/>
              <a:t>Validation of municipal leaders’ perceptions, independent source of feedback</a:t>
            </a:r>
          </a:p>
          <a:p>
            <a:endParaRPr lang="en-US" dirty="0"/>
          </a:p>
          <a:p>
            <a:r>
              <a:rPr lang="en-US" dirty="0"/>
              <a:t>Results will be reported overall for the whole region, and then broken down by area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586CD-F315-4B19-9E6F-EF33BB9B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9A3-7A9F-49DB-9FEE-4F34ADDCA43B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E2A60-600C-43C9-9B26-94AA3DD2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22B81-8F76-4124-A5FE-E1D3BE86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34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83B1F-F5F6-4529-8247-8F8DF3F9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A1D46-82F7-4021-B28E-C7CFC2BDC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endParaRPr lang="en-US" dirty="0"/>
          </a:p>
          <a:p>
            <a:r>
              <a:rPr lang="en-US" dirty="0"/>
              <a:t>Follow-up inquiries: </a:t>
            </a:r>
            <a:r>
              <a:rPr lang="en-US" dirty="0">
                <a:hlinkClick r:id="rId2"/>
              </a:rPr>
              <a:t>kdennis@cfcga.org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david.biek@mga.edu</a:t>
            </a:r>
            <a:r>
              <a:rPr lang="en-US" dirty="0"/>
              <a:t>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915-F4EA-4687-B9F0-F71BBBA0D77C}" type="datetime1">
              <a:rPr lang="en-US" smtClean="0"/>
              <a:t>3/4/2025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0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12454" y="2052991"/>
          <a:ext cx="9066521" cy="4514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15860" y="2259769"/>
            <a:ext cx="7362488" cy="3311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 hangingPunct="0">
              <a:lnSpc>
                <a:spcPts val="1867"/>
              </a:lnSpc>
              <a:spcBef>
                <a:spcPts val="5600"/>
              </a:spcBef>
            </a:pPr>
            <a:r>
              <a:rPr lang="en-US" sz="1600" b="1" dirty="0"/>
              <a:t>The conversation helped me better understand how I can take action to help address issues and challenges in my community	</a:t>
            </a:r>
          </a:p>
          <a:p>
            <a:pPr fontAlgn="b" hangingPunct="0">
              <a:lnSpc>
                <a:spcPts val="1867"/>
              </a:lnSpc>
              <a:spcBef>
                <a:spcPts val="5600"/>
              </a:spcBef>
            </a:pPr>
            <a:r>
              <a:rPr lang="en-US" sz="1600" b="1" dirty="0"/>
              <a:t>I spoke with at least one person that I did not already know	</a:t>
            </a:r>
          </a:p>
          <a:p>
            <a:pPr fontAlgn="b">
              <a:lnSpc>
                <a:spcPts val="1867"/>
              </a:lnSpc>
              <a:spcBef>
                <a:spcPts val="5600"/>
              </a:spcBef>
            </a:pPr>
            <a:r>
              <a:rPr lang="en-US" sz="1600" b="1" dirty="0"/>
              <a:t>I learned about important issues in my community	</a:t>
            </a:r>
          </a:p>
          <a:p>
            <a:pPr fontAlgn="b">
              <a:lnSpc>
                <a:spcPts val="1867"/>
              </a:lnSpc>
              <a:spcBef>
                <a:spcPts val="4400"/>
              </a:spcBef>
            </a:pPr>
            <a:r>
              <a:rPr lang="en-US" sz="1600" b="1" dirty="0"/>
              <a:t>I exchanged contact information with at least one person that I did not already know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110" y="398684"/>
            <a:ext cx="10709492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i="1" dirty="0"/>
              <a:t>OTT</a:t>
            </a:r>
            <a:r>
              <a:rPr lang="en-US" dirty="0"/>
              <a:t> conversations helped participants understand how to take action, led to connections</a:t>
            </a:r>
            <a:r>
              <a:rPr lang="en-US"/>
              <a:t>, and </a:t>
            </a:r>
            <a:r>
              <a:rPr lang="en-US" dirty="0"/>
              <a:t>helped them understand issues facing their community.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6185" y="1649268"/>
            <a:ext cx="10292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Which of these apply to your </a:t>
            </a:r>
            <a:r>
              <a:rPr lang="en-US" sz="1600" dirty="0"/>
              <a:t>On the Table </a:t>
            </a:r>
            <a:r>
              <a:rPr lang="en-US" sz="1600" i="1" dirty="0"/>
              <a:t>experience?</a:t>
            </a:r>
          </a:p>
        </p:txBody>
      </p:sp>
      <p:pic>
        <p:nvPicPr>
          <p:cNvPr id="10241" name="Picture 1" descr="C:\Users\lsteinmetz\Downloads\noun_29970_65656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01" y="3293830"/>
            <a:ext cx="926123" cy="92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lsteinmetz\Downloads\noun_1082784_656565.png">
            <a:extLst>
              <a:ext uri="{FF2B5EF4-FFF2-40B4-BE49-F238E27FC236}">
                <a16:creationId xmlns:a16="http://schemas.microsoft.com/office/drawing/2014/main" id="{97C2496F-CB6F-43BF-9175-A00423D3F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5273">
            <a:off x="253012" y="1973208"/>
            <a:ext cx="1341251" cy="134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lsteinmetz\Downloads\noun_1082784_656565.png">
            <a:extLst>
              <a:ext uri="{FF2B5EF4-FFF2-40B4-BE49-F238E27FC236}">
                <a16:creationId xmlns:a16="http://schemas.microsoft.com/office/drawing/2014/main" id="{7A52F73E-85CD-4E3A-AA78-D76900655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5273">
            <a:off x="205583" y="4115926"/>
            <a:ext cx="1341251" cy="134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Content Placeholder 4">
            <a:extLst>
              <a:ext uri="{FF2B5EF4-FFF2-40B4-BE49-F238E27FC236}">
                <a16:creationId xmlns:a16="http://schemas.microsoft.com/office/drawing/2014/main" id="{CB41EB1E-3C7A-4F91-8E48-661EB194DBB3}"/>
              </a:ext>
            </a:extLst>
          </p:cNvPr>
          <p:cNvGraphicFramePr>
            <a:graphicFrameLocks/>
          </p:cNvGraphicFramePr>
          <p:nvPr/>
        </p:nvGraphicFramePr>
        <p:xfrm>
          <a:off x="8682268" y="2141848"/>
          <a:ext cx="3576185" cy="3615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7BF9267-AE96-425C-BBD7-F235FAA3376F}"/>
              </a:ext>
            </a:extLst>
          </p:cNvPr>
          <p:cNvSpPr txBox="1"/>
          <p:nvPr/>
        </p:nvSpPr>
        <p:spPr>
          <a:xfrm>
            <a:off x="7315200" y="6174297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*59% Did NOT participate in </a:t>
            </a:r>
            <a:r>
              <a:rPr lang="en-US" i="1" dirty="0"/>
              <a:t>OTT</a:t>
            </a:r>
            <a:r>
              <a:rPr lang="en-US" dirty="0"/>
              <a:t> previously.</a:t>
            </a:r>
          </a:p>
        </p:txBody>
      </p:sp>
    </p:spTree>
    <p:extLst>
      <p:ext uri="{BB962C8B-B14F-4D97-AF65-F5344CB8AC3E}">
        <p14:creationId xmlns:p14="http://schemas.microsoft.com/office/powerpoint/2010/main" val="3290382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9675" y="139492"/>
            <a:ext cx="9874808" cy="1143000"/>
          </a:xfrm>
        </p:spPr>
        <p:txBody>
          <a:bodyPr/>
          <a:lstStyle/>
          <a:p>
            <a:r>
              <a:rPr lang="en-US" dirty="0"/>
              <a:t>Profile of 2023 </a:t>
            </a:r>
            <a:r>
              <a:rPr lang="en-US" i="1" dirty="0"/>
              <a:t>OTT</a:t>
            </a:r>
            <a:r>
              <a:rPr lang="en-US" dirty="0"/>
              <a:t> Survey Participants: Demographics</a:t>
            </a:r>
            <a:br>
              <a:rPr lang="en-US" dirty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49714844"/>
              </p:ext>
            </p:extLst>
          </p:nvPr>
        </p:nvGraphicFramePr>
        <p:xfrm>
          <a:off x="5444971" y="1098415"/>
          <a:ext cx="6648949" cy="2304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 bwMode="auto">
          <a:xfrm>
            <a:off x="1639450" y="3646829"/>
            <a:ext cx="37184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471477" y="1212483"/>
            <a:ext cx="0" cy="5132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5590850" y="3066698"/>
            <a:ext cx="635718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92619489"/>
              </p:ext>
            </p:extLst>
          </p:nvPr>
        </p:nvGraphicFramePr>
        <p:xfrm>
          <a:off x="1380567" y="3558060"/>
          <a:ext cx="4067479" cy="2515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885024" y="4739029"/>
            <a:ext cx="713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AGE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144435" y="2958766"/>
            <a:ext cx="5306063" cy="3560526"/>
            <a:chOff x="5631359" y="2043948"/>
            <a:chExt cx="3786819" cy="2756497"/>
          </a:xfrm>
        </p:grpSpPr>
        <p:graphicFrame>
          <p:nvGraphicFramePr>
            <p:cNvPr id="25" name="Chart 24"/>
            <p:cNvGraphicFramePr/>
            <p:nvPr>
              <p:extLst>
                <p:ext uri="{D42A27DB-BD31-4B8C-83A1-F6EECF244321}">
                  <p14:modId xmlns:p14="http://schemas.microsoft.com/office/powerpoint/2010/main" val="2342369141"/>
                </p:ext>
              </p:extLst>
            </p:nvPr>
          </p:nvGraphicFramePr>
          <p:xfrm>
            <a:off x="5631359" y="2043948"/>
            <a:ext cx="3786819" cy="25102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5895498" y="4411362"/>
              <a:ext cx="516963" cy="230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b="1" dirty="0"/>
                <a:t>Whites 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666675" y="4411362"/>
              <a:ext cx="693921" cy="3890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b="1" dirty="0"/>
                <a:t>African </a:t>
              </a:r>
              <a:br>
                <a:rPr lang="en-US" sz="1333" b="1" dirty="0"/>
              </a:br>
              <a:r>
                <a:rPr lang="en-US" sz="1333" b="1" dirty="0"/>
                <a:t>Americans 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714480" y="4411362"/>
              <a:ext cx="426951" cy="230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b="1" dirty="0"/>
                <a:t>Other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80940" y="4411362"/>
              <a:ext cx="822373" cy="230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b="1" dirty="0"/>
                <a:t>Bi/multiracial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852022" y="5715197"/>
            <a:ext cx="787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35 to 49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64674" y="5273420"/>
            <a:ext cx="787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50 to 64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74020" y="3843117"/>
            <a:ext cx="831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65/older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10676" y="3977569"/>
            <a:ext cx="787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18 to 34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771065" y="1750537"/>
            <a:ext cx="3121333" cy="2082255"/>
            <a:chOff x="280459" y="929332"/>
            <a:chExt cx="2147049" cy="1327989"/>
          </a:xfrm>
        </p:grpSpPr>
        <p:graphicFrame>
          <p:nvGraphicFramePr>
            <p:cNvPr id="34" name="Chart 33"/>
            <p:cNvGraphicFramePr/>
            <p:nvPr>
              <p:extLst>
                <p:ext uri="{D42A27DB-BD31-4B8C-83A1-F6EECF244321}">
                  <p14:modId xmlns:p14="http://schemas.microsoft.com/office/powerpoint/2010/main" val="3566048773"/>
                </p:ext>
              </p:extLst>
            </p:nvPr>
          </p:nvGraphicFramePr>
          <p:xfrm>
            <a:off x="280459" y="929332"/>
            <a:ext cx="2147049" cy="13279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5" name="TextBox 34"/>
            <p:cNvSpPr txBox="1"/>
            <p:nvPr/>
          </p:nvSpPr>
          <p:spPr>
            <a:xfrm>
              <a:off x="1251453" y="1221290"/>
              <a:ext cx="509732" cy="1962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Calibri Light" pitchFamily="34" charset="0"/>
                </a:rPr>
                <a:t>Women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2898" y="1169910"/>
              <a:ext cx="351965" cy="1962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Calibri Light" pitchFamily="34" charset="0"/>
                </a:rPr>
                <a:t>Men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69447" y="2014823"/>
            <a:ext cx="1250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GENDER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787071" y="4049267"/>
            <a:ext cx="232589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RACE/ETHNICITY</a:t>
            </a:r>
          </a:p>
          <a:p>
            <a:r>
              <a:rPr lang="en-US" sz="1400" b="1" dirty="0"/>
              <a:t>(*3% Hispanic)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EED6C4-EFEA-41D6-BAEE-6B9C8142A595}"/>
              </a:ext>
            </a:extLst>
          </p:cNvPr>
          <p:cNvSpPr txBox="1"/>
          <p:nvPr/>
        </p:nvSpPr>
        <p:spPr>
          <a:xfrm>
            <a:off x="369116" y="6073869"/>
            <a:ext cx="1011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(N=323)</a:t>
            </a:r>
          </a:p>
        </p:txBody>
      </p:sp>
    </p:spTree>
    <p:extLst>
      <p:ext uri="{BB962C8B-B14F-4D97-AF65-F5344CB8AC3E}">
        <p14:creationId xmlns:p14="http://schemas.microsoft.com/office/powerpoint/2010/main" val="359129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51172" y="4072812"/>
            <a:ext cx="490670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471477" y="1212483"/>
            <a:ext cx="0" cy="5132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5562563" y="2859559"/>
            <a:ext cx="635718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290121" y="4354208"/>
            <a:ext cx="3104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LENGTH OF RESIDENCE</a:t>
            </a:r>
          </a:p>
        </p:txBody>
      </p:sp>
      <p:pic>
        <p:nvPicPr>
          <p:cNvPr id="2053" name="Picture 5" descr="C:\Users\lsteinmetz\Downloads\noun_250956_81bbd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284" y="3635772"/>
            <a:ext cx="1035461" cy="103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Connector 49"/>
          <p:cNvCxnSpPr/>
          <p:nvPr/>
        </p:nvCxnSpPr>
        <p:spPr bwMode="auto">
          <a:xfrm>
            <a:off x="10122819" y="2870713"/>
            <a:ext cx="0" cy="34286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10534011" y="4860996"/>
            <a:ext cx="11822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32% are the</a:t>
            </a:r>
            <a:br>
              <a:rPr lang="en-US" sz="1600" dirty="0"/>
            </a:br>
            <a:r>
              <a:rPr lang="en-US" sz="1600" dirty="0"/>
              <a:t>Parent of a</a:t>
            </a:r>
            <a:br>
              <a:rPr lang="en-US" sz="1600" dirty="0"/>
            </a:br>
            <a:r>
              <a:rPr lang="en-US" sz="1600" dirty="0"/>
              <a:t>minor child</a:t>
            </a:r>
            <a:endParaRPr lang="en-US" sz="1600" b="1" dirty="0"/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3922234386"/>
              </p:ext>
            </p:extLst>
          </p:nvPr>
        </p:nvGraphicFramePr>
        <p:xfrm>
          <a:off x="360087" y="3931849"/>
          <a:ext cx="4606759" cy="2393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7" name="Title 8"/>
          <p:cNvSpPr>
            <a:spLocks noGrp="1"/>
          </p:cNvSpPr>
          <p:nvPr>
            <p:ph type="title"/>
          </p:nvPr>
        </p:nvSpPr>
        <p:spPr>
          <a:xfrm>
            <a:off x="451172" y="117423"/>
            <a:ext cx="9874808" cy="1143000"/>
          </a:xfrm>
        </p:spPr>
        <p:txBody>
          <a:bodyPr/>
          <a:lstStyle/>
          <a:p>
            <a:r>
              <a:rPr lang="en-US" dirty="0"/>
              <a:t>Profile of </a:t>
            </a:r>
            <a:r>
              <a:rPr lang="en-US" i="1" dirty="0"/>
              <a:t>OTT</a:t>
            </a:r>
            <a:r>
              <a:rPr lang="en-US" dirty="0"/>
              <a:t> Survey Participants: Community Engagement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17850" y="1939279"/>
            <a:ext cx="2798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GEOGRAPHIC AREAS</a:t>
            </a: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BA5C1307-C990-4448-818A-DE58880030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2701601"/>
              </p:ext>
            </p:extLst>
          </p:nvPr>
        </p:nvGraphicFramePr>
        <p:xfrm>
          <a:off x="418008" y="1897880"/>
          <a:ext cx="4267988" cy="2448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4FFBA258-CF41-4466-B5D7-F404DCB29A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3298249"/>
              </p:ext>
            </p:extLst>
          </p:nvPr>
        </p:nvGraphicFramePr>
        <p:xfrm>
          <a:off x="5634841" y="2726264"/>
          <a:ext cx="3995033" cy="325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AA86DB2-D6AF-44EC-9ED1-32189960100A}"/>
              </a:ext>
            </a:extLst>
          </p:cNvPr>
          <p:cNvSpPr txBox="1"/>
          <p:nvPr/>
        </p:nvSpPr>
        <p:spPr>
          <a:xfrm>
            <a:off x="7532531" y="3235134"/>
            <a:ext cx="3242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COMMUNITY INVOLVEMENT: NEIGHBORHOOD ACTIVITIES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48422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4517" y="393937"/>
            <a:ext cx="10870131" cy="1143000"/>
          </a:xfrm>
        </p:spPr>
        <p:txBody>
          <a:bodyPr/>
          <a:lstStyle/>
          <a:p>
            <a:pPr algn="just"/>
            <a:r>
              <a:rPr lang="en-US" dirty="0"/>
              <a:t>Participants across the board are notably more hopeful than worried about what the future holds for our community.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646467"/>
              </p:ext>
            </p:extLst>
          </p:nvPr>
        </p:nvGraphicFramePr>
        <p:xfrm>
          <a:off x="1578825" y="2604655"/>
          <a:ext cx="6336739" cy="382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A8D9D-64E9-4306-8D36-E616A295A4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4300" y="1934854"/>
            <a:ext cx="52024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i="1" dirty="0"/>
              <a:t>Looking ahead to the next five years or so, do you feel more hopeful or more worried about what the future holds for our community?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451917"/>
              </p:ext>
            </p:extLst>
          </p:nvPr>
        </p:nvGraphicFramePr>
        <p:xfrm>
          <a:off x="6227995" y="1716872"/>
          <a:ext cx="5714138" cy="4939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4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00" i="1" dirty="0">
                          <a:solidFill>
                            <a:schemeClr val="bg1"/>
                          </a:solidFill>
                        </a:rPr>
                        <a:t>More HOPEFUL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/>
                        <a:t>Men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81%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/>
                        <a:t>Women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83%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Age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</a:rPr>
                        <a:t> 18 to 34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82%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Age 35 to 49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81%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Age 50 to 64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87%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Baldwin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57%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Age 65/older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82%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Houston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83%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135"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South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70%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729486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North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/>
                        <a:t>84%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409048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Whites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85%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East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/>
                        <a:t>76%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African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</a:rPr>
                        <a:t> Americans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79% 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Downtown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/>
                        <a:t>77% 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396445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740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457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972" y="202089"/>
            <a:ext cx="11270017" cy="1143000"/>
          </a:xfrm>
        </p:spPr>
        <p:txBody>
          <a:bodyPr/>
          <a:lstStyle/>
          <a:p>
            <a:r>
              <a:rPr lang="en-US" dirty="0"/>
              <a:t>Changing assessment of our community on key dimensions, relative to 2020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933118"/>
              </p:ext>
            </p:extLst>
          </p:nvPr>
        </p:nvGraphicFramePr>
        <p:xfrm>
          <a:off x="1210560" y="2213498"/>
          <a:ext cx="10090033" cy="430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5883" y="2074271"/>
            <a:ext cx="366706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67"/>
              </a:lnSpc>
            </a:pPr>
            <a:r>
              <a:rPr lang="en-US" sz="1600" b="1" dirty="0"/>
              <a:t>My community is the perfect </a:t>
            </a:r>
            <a:br>
              <a:rPr lang="en-US" sz="1600" b="1" dirty="0"/>
            </a:br>
            <a:r>
              <a:rPr lang="en-US" sz="1600" b="1" dirty="0"/>
              <a:t>place for people like me.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60360" y="2074271"/>
            <a:ext cx="3390431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67"/>
              </a:lnSpc>
            </a:pPr>
            <a:r>
              <a:rPr lang="en-US" sz="1600" b="1" dirty="0"/>
              <a:t>Residents have shared goals/ priorities for our community.</a:t>
            </a:r>
          </a:p>
        </p:txBody>
      </p:sp>
      <p:sp>
        <p:nvSpPr>
          <p:cNvPr id="9" name="Rectangle 8"/>
          <p:cNvSpPr/>
          <p:nvPr/>
        </p:nvSpPr>
        <p:spPr>
          <a:xfrm>
            <a:off x="8473047" y="2076180"/>
            <a:ext cx="2894115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67"/>
              </a:lnSpc>
            </a:pPr>
            <a:r>
              <a:rPr lang="en-US" sz="1600" b="1" dirty="0"/>
              <a:t>My community provides opportunities for everyone.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82722" y="2822720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77%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58088" y="5825637"/>
            <a:ext cx="845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ym typeface="Wingdings"/>
              </a:rPr>
              <a:t></a:t>
            </a:r>
            <a:r>
              <a:rPr lang="en-US" sz="1200" dirty="0"/>
              <a:t>Strongly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67306" y="3268698"/>
            <a:ext cx="627095" cy="502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</a:rPr>
              <a:t>Some-</a:t>
            </a:r>
            <a:br>
              <a:rPr lang="en-US" sz="1333" dirty="0">
                <a:solidFill>
                  <a:schemeClr val="bg1"/>
                </a:solidFill>
              </a:rPr>
            </a:br>
            <a:r>
              <a:rPr lang="en-US" sz="1333" dirty="0">
                <a:solidFill>
                  <a:schemeClr val="bg1"/>
                </a:solidFill>
              </a:rPr>
              <a:t>what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72871" y="4891206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23%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64090" y="3429000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64%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49343" y="4205711"/>
            <a:ext cx="549726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b="1" dirty="0"/>
              <a:t>36%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45458" y="3416917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60%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87057" y="4151639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40%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93817" y="5005234"/>
            <a:ext cx="770852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bg1"/>
                </a:solidFill>
              </a:rPr>
              <a:t>Strongly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6FC14E-3AFC-4FE9-9437-056BE728507B}"/>
              </a:ext>
            </a:extLst>
          </p:cNvPr>
          <p:cNvSpPr txBox="1"/>
          <p:nvPr/>
        </p:nvSpPr>
        <p:spPr>
          <a:xfrm>
            <a:off x="1388755" y="6331359"/>
            <a:ext cx="2959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*2020: 79/19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3708AD-588D-4546-A955-F1BE27B885AC}"/>
              </a:ext>
            </a:extLst>
          </p:cNvPr>
          <p:cNvSpPr txBox="1"/>
          <p:nvPr/>
        </p:nvSpPr>
        <p:spPr>
          <a:xfrm>
            <a:off x="5121206" y="6331359"/>
            <a:ext cx="285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*2020: 55/42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D1DE6B-38D8-4644-9836-BED6C4F10ABC}"/>
              </a:ext>
            </a:extLst>
          </p:cNvPr>
          <p:cNvSpPr txBox="1"/>
          <p:nvPr/>
        </p:nvSpPr>
        <p:spPr>
          <a:xfrm>
            <a:off x="8844125" y="6340690"/>
            <a:ext cx="288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2020: 46/52</a:t>
            </a:r>
          </a:p>
        </p:txBody>
      </p:sp>
    </p:spTree>
    <p:extLst>
      <p:ext uri="{BB962C8B-B14F-4D97-AF65-F5344CB8AC3E}">
        <p14:creationId xmlns:p14="http://schemas.microsoft.com/office/powerpoint/2010/main" val="1212282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Comparisons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49560"/>
              </p:ext>
            </p:extLst>
          </p:nvPr>
        </p:nvGraphicFramePr>
        <p:xfrm>
          <a:off x="838201" y="2111433"/>
          <a:ext cx="10515598" cy="3363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3840">
                  <a:extLst>
                    <a:ext uri="{9D8B030D-6E8A-4147-A177-3AD203B41FA5}">
                      <a16:colId xmlns:a16="http://schemas.microsoft.com/office/drawing/2014/main" val="1479559921"/>
                    </a:ext>
                  </a:extLst>
                </a:gridCol>
                <a:gridCol w="1313840">
                  <a:extLst>
                    <a:ext uri="{9D8B030D-6E8A-4147-A177-3AD203B41FA5}">
                      <a16:colId xmlns:a16="http://schemas.microsoft.com/office/drawing/2014/main" val="2743411867"/>
                    </a:ext>
                  </a:extLst>
                </a:gridCol>
                <a:gridCol w="1314653">
                  <a:extLst>
                    <a:ext uri="{9D8B030D-6E8A-4147-A177-3AD203B41FA5}">
                      <a16:colId xmlns:a16="http://schemas.microsoft.com/office/drawing/2014/main" val="796217924"/>
                    </a:ext>
                  </a:extLst>
                </a:gridCol>
                <a:gridCol w="1314653">
                  <a:extLst>
                    <a:ext uri="{9D8B030D-6E8A-4147-A177-3AD203B41FA5}">
                      <a16:colId xmlns:a16="http://schemas.microsoft.com/office/drawing/2014/main" val="412127137"/>
                    </a:ext>
                  </a:extLst>
                </a:gridCol>
                <a:gridCol w="1314653">
                  <a:extLst>
                    <a:ext uri="{9D8B030D-6E8A-4147-A177-3AD203B41FA5}">
                      <a16:colId xmlns:a16="http://schemas.microsoft.com/office/drawing/2014/main" val="1535992646"/>
                    </a:ext>
                  </a:extLst>
                </a:gridCol>
                <a:gridCol w="1314653">
                  <a:extLst>
                    <a:ext uri="{9D8B030D-6E8A-4147-A177-3AD203B41FA5}">
                      <a16:colId xmlns:a16="http://schemas.microsoft.com/office/drawing/2014/main" val="3229956213"/>
                    </a:ext>
                  </a:extLst>
                </a:gridCol>
                <a:gridCol w="1314653">
                  <a:extLst>
                    <a:ext uri="{9D8B030D-6E8A-4147-A177-3AD203B41FA5}">
                      <a16:colId xmlns:a16="http://schemas.microsoft.com/office/drawing/2014/main" val="2391156570"/>
                    </a:ext>
                  </a:extLst>
                </a:gridCol>
                <a:gridCol w="1314653">
                  <a:extLst>
                    <a:ext uri="{9D8B030D-6E8A-4147-A177-3AD203B41FA5}">
                      <a16:colId xmlns:a16="http://schemas.microsoft.com/office/drawing/2014/main" val="1013580846"/>
                    </a:ext>
                  </a:extLst>
                </a:gridCol>
              </a:tblGrid>
              <a:tr h="7538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Community Outlook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Baldwin Co.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</a:rPr>
                        <a:t>Houston Co.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</a:rPr>
                        <a:t>Macon-Bibb Co.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</a:rPr>
                        <a:t>Downtown Macon-Bibb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North Macon-Bibb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South Macon-Bibb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</a:rPr>
                        <a:t>East Macon-Bibb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5360958"/>
                  </a:ext>
                </a:extLst>
              </a:tr>
              <a:tr h="484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Feel Hopeful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70%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89%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3649362"/>
                  </a:ext>
                </a:extLst>
              </a:tr>
              <a:tr h="433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Perfect Place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57%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83%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5904134"/>
                  </a:ext>
                </a:extLst>
              </a:tr>
              <a:tr h="3821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Shared Goals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68%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56%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7311217"/>
                  </a:ext>
                </a:extLst>
              </a:tr>
              <a:tr h="556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Opportunities for All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65%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52%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9796204"/>
                  </a:ext>
                </a:extLst>
              </a:tr>
              <a:tr h="7538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Quality of Life Better vs. 1 </a:t>
                      </a:r>
                      <a:r>
                        <a:rPr lang="en-US" sz="1100" dirty="0" err="1">
                          <a:effectLst/>
                        </a:rPr>
                        <a:t>yr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37%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28%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858525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9A3-7A9F-49DB-9FEE-4F34ADDCA43B}" type="datetime1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61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Pulse”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What’s better?</a:t>
            </a:r>
            <a:br>
              <a:rPr lang="en-US" dirty="0"/>
            </a:br>
            <a:r>
              <a:rPr lang="en-US" dirty="0"/>
              <a:t>What’s worse?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32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Wide" id="{FE6E9B1A-2471-4A60-8DF4-1F6546C0BC80}" vid="{2D1B1788-2E04-4D25-81BF-F0BD1CD26C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1521</TotalTime>
  <Words>1264</Words>
  <Application>Microsoft Office PowerPoint</Application>
  <PresentationFormat>Widescreen</PresentationFormat>
  <Paragraphs>367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2023 On the Table Community Foundation of Central Georgia The John S. and James L. Knight Foundation</vt:lpstr>
      <vt:lpstr>Data Notes</vt:lpstr>
      <vt:lpstr>OTT conversations helped participants understand how to take action, led to connections, and helped them understand issues facing their community.</vt:lpstr>
      <vt:lpstr>Profile of 2023 OTT Survey Participants: Demographics </vt:lpstr>
      <vt:lpstr>Profile of OTT Survey Participants: Community Engagement</vt:lpstr>
      <vt:lpstr>Participants across the board are notably more hopeful than worried about what the future holds for our community.</vt:lpstr>
      <vt:lpstr>Changing assessment of our community on key dimensions, relative to 2020</vt:lpstr>
      <vt:lpstr>Community Comparisons</vt:lpstr>
      <vt:lpstr>“The Pulse”  What’s better? What’s worse?</vt:lpstr>
      <vt:lpstr>Participants across the board think that Quality of Life has improved, compared with one year ago.</vt:lpstr>
      <vt:lpstr>Perceptions of many aspects of our community have gotten BETTER, with some clear exceptions.</vt:lpstr>
      <vt:lpstr>On the TOP THREE issues that have improved, there is variation in perception across our region…</vt:lpstr>
      <vt:lpstr>On the TOP THREE issues that have declined, there is variation in perception across our region…</vt:lpstr>
      <vt:lpstr>COMMUNITY PRIORITIES</vt:lpstr>
      <vt:lpstr>Poverty, jobs/economic development and crime/public safety are top priorities. Race relations, housing and hunger round out the Top 6 issues.</vt:lpstr>
      <vt:lpstr>Top issues vary by geography, highlighting differential needs.</vt:lpstr>
      <vt:lpstr>The path forward</vt:lpstr>
      <vt:lpstr>More workforce training and financial education for unemployed and low-income citizens is expected to do the most to improve our community, followed by access to affordable healthcare and improving race relations.</vt:lpstr>
      <vt:lpstr>Plan of Action: community variation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Enrollment Summit</dc:title>
  <dc:creator>David Biek</dc:creator>
  <cp:lastModifiedBy>Katherine Hamilton</cp:lastModifiedBy>
  <cp:revision>98</cp:revision>
  <cp:lastPrinted>2021-02-17T20:58:33Z</cp:lastPrinted>
  <dcterms:created xsi:type="dcterms:W3CDTF">2021-02-17T02:31:25Z</dcterms:created>
  <dcterms:modified xsi:type="dcterms:W3CDTF">2025-03-04T17:59:51Z</dcterms:modified>
</cp:coreProperties>
</file>